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5"/>
  </p:sldMasterIdLst>
  <p:notesMasterIdLst>
    <p:notesMasterId r:id="rId13"/>
  </p:notesMasterIdLst>
  <p:handoutMasterIdLst>
    <p:handoutMasterId r:id="rId14"/>
  </p:handoutMasterIdLst>
  <p:sldIdLst>
    <p:sldId id="1116" r:id="rId6"/>
    <p:sldId id="2147376384" r:id="rId7"/>
    <p:sldId id="141169263" r:id="rId8"/>
    <p:sldId id="141169256" r:id="rId9"/>
    <p:sldId id="141169275" r:id="rId10"/>
    <p:sldId id="141169257" r:id="rId11"/>
    <p:sldId id="124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alcomm Corporate 16x9 Public Template" id="{2C9DC1DC-DC52-4730-B7DA-888882CCC10D}">
          <p14:sldIdLst>
            <p14:sldId id="1116"/>
            <p14:sldId id="2147376384"/>
            <p14:sldId id="141169263"/>
            <p14:sldId id="141169256"/>
            <p14:sldId id="141169275"/>
            <p14:sldId id="141169257"/>
            <p14:sldId id="12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 id="2" name="Bo Chen (Corp R&amp;D)" initials="BC(R" lastIdx="1" clrIdx="1">
    <p:extLst>
      <p:ext uri="{19B8F6BF-5375-455C-9EA6-DF929625EA0E}">
        <p15:presenceInfo xmlns:p15="http://schemas.microsoft.com/office/powerpoint/2012/main" userId="S::boc@qti.qualcomm.com::fd87abcf-5834-4414-9496-3be8707f5f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BACF"/>
    <a:srgbClr val="F2F3F5"/>
    <a:srgbClr val="4C5B6E"/>
    <a:srgbClr val="496471"/>
    <a:srgbClr val="F2F5F8"/>
    <a:srgbClr val="F0F2F6"/>
    <a:srgbClr val="FAFBFC"/>
    <a:srgbClr val="F9FBFD"/>
    <a:srgbClr val="F4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128" autoAdjust="0"/>
  </p:normalViewPr>
  <p:slideViewPr>
    <p:cSldViewPr snapToGrid="0">
      <p:cViewPr varScale="1">
        <p:scale>
          <a:sx n="105" d="100"/>
          <a:sy n="105" d="100"/>
        </p:scale>
        <p:origin x="2226"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616"/>
    </p:cViewPr>
  </p:sorterViewPr>
  <p:notesViewPr>
    <p:cSldViewPr snapToGrid="0">
      <p:cViewPr varScale="1">
        <p:scale>
          <a:sx n="117" d="100"/>
          <a:sy n="117" d="100"/>
        </p:scale>
        <p:origin x="50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handoutMaster" Target="handoutMasters/handout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Michel Rousseau" userId="1556fbfa-5e46-4dfd-8d36-fe9eb9888d7d" providerId="ADAL" clId="{7B87994E-88F6-455C-9DCB-77BC34FBC8C1}"/>
    <pc:docChg chg="custSel delSld modSld modSection">
      <pc:chgData name="Jean-Michel Rousseau" userId="1556fbfa-5e46-4dfd-8d36-fe9eb9888d7d" providerId="ADAL" clId="{7B87994E-88F6-455C-9DCB-77BC34FBC8C1}" dt="2022-03-22T03:22:46.827" v="52" actId="47"/>
      <pc:docMkLst>
        <pc:docMk/>
      </pc:docMkLst>
      <pc:sldChg chg="modSp mod">
        <pc:chgData name="Jean-Michel Rousseau" userId="1556fbfa-5e46-4dfd-8d36-fe9eb9888d7d" providerId="ADAL" clId="{7B87994E-88F6-455C-9DCB-77BC34FBC8C1}" dt="2022-03-22T03:18:11.980" v="0" actId="20577"/>
        <pc:sldMkLst>
          <pc:docMk/>
          <pc:sldMk cId="1371011236" sldId="1116"/>
        </pc:sldMkLst>
        <pc:spChg chg="mod">
          <ac:chgData name="Jean-Michel Rousseau" userId="1556fbfa-5e46-4dfd-8d36-fe9eb9888d7d" providerId="ADAL" clId="{7B87994E-88F6-455C-9DCB-77BC34FBC8C1}" dt="2022-03-22T03:18:11.980" v="0" actId="20577"/>
          <ac:spMkLst>
            <pc:docMk/>
            <pc:sldMk cId="1371011236" sldId="1116"/>
            <ac:spMk id="3" creationId="{2584845F-75C2-415A-8317-9BE337A0A649}"/>
          </ac:spMkLst>
        </pc:spChg>
      </pc:sldChg>
      <pc:sldChg chg="modSp mod">
        <pc:chgData name="Jean-Michel Rousseau" userId="1556fbfa-5e46-4dfd-8d36-fe9eb9888d7d" providerId="ADAL" clId="{7B87994E-88F6-455C-9DCB-77BC34FBC8C1}" dt="2022-03-22T03:21:21.116" v="39" actId="313"/>
        <pc:sldMkLst>
          <pc:docMk/>
          <pc:sldMk cId="2914091517" sldId="141169256"/>
        </pc:sldMkLst>
        <pc:spChg chg="mod">
          <ac:chgData name="Jean-Michel Rousseau" userId="1556fbfa-5e46-4dfd-8d36-fe9eb9888d7d" providerId="ADAL" clId="{7B87994E-88F6-455C-9DCB-77BC34FBC8C1}" dt="2022-03-22T03:21:21.116" v="39" actId="313"/>
          <ac:spMkLst>
            <pc:docMk/>
            <pc:sldMk cId="2914091517" sldId="141169256"/>
            <ac:spMk id="5" creationId="{C7FFDFCE-B4F9-4598-9FA5-30DC35C8EFF3}"/>
          </ac:spMkLst>
        </pc:spChg>
      </pc:sldChg>
      <pc:sldChg chg="modSp mod">
        <pc:chgData name="Jean-Michel Rousseau" userId="1556fbfa-5e46-4dfd-8d36-fe9eb9888d7d" providerId="ADAL" clId="{7B87994E-88F6-455C-9DCB-77BC34FBC8C1}" dt="2022-03-22T03:21:11.978" v="38" actId="313"/>
        <pc:sldMkLst>
          <pc:docMk/>
          <pc:sldMk cId="2855929158" sldId="141169263"/>
        </pc:sldMkLst>
        <pc:spChg chg="mod">
          <ac:chgData name="Jean-Michel Rousseau" userId="1556fbfa-5e46-4dfd-8d36-fe9eb9888d7d" providerId="ADAL" clId="{7B87994E-88F6-455C-9DCB-77BC34FBC8C1}" dt="2022-03-22T03:21:11.978" v="38" actId="313"/>
          <ac:spMkLst>
            <pc:docMk/>
            <pc:sldMk cId="2855929158" sldId="141169263"/>
            <ac:spMk id="6" creationId="{6312DA9A-86FB-4358-A9FB-DE5F6C576782}"/>
          </ac:spMkLst>
        </pc:spChg>
      </pc:sldChg>
      <pc:sldChg chg="del">
        <pc:chgData name="Jean-Michel Rousseau" userId="1556fbfa-5e46-4dfd-8d36-fe9eb9888d7d" providerId="ADAL" clId="{7B87994E-88F6-455C-9DCB-77BC34FBC8C1}" dt="2022-03-22T03:22:46.827" v="52" actId="47"/>
        <pc:sldMkLst>
          <pc:docMk/>
          <pc:sldMk cId="1221743749" sldId="141169270"/>
        </pc:sldMkLst>
      </pc:sldChg>
      <pc:sldChg chg="del">
        <pc:chgData name="Jean-Michel Rousseau" userId="1556fbfa-5e46-4dfd-8d36-fe9eb9888d7d" providerId="ADAL" clId="{7B87994E-88F6-455C-9DCB-77BC34FBC8C1}" dt="2022-03-22T03:22:46.827" v="52" actId="47"/>
        <pc:sldMkLst>
          <pc:docMk/>
          <pc:sldMk cId="3347010005" sldId="141169274"/>
        </pc:sldMkLst>
      </pc:sldChg>
      <pc:sldChg chg="modSp mod">
        <pc:chgData name="Jean-Michel Rousseau" userId="1556fbfa-5e46-4dfd-8d36-fe9eb9888d7d" providerId="ADAL" clId="{7B87994E-88F6-455C-9DCB-77BC34FBC8C1}" dt="2022-03-22T03:22:26.338" v="51" actId="6549"/>
        <pc:sldMkLst>
          <pc:docMk/>
          <pc:sldMk cId="847154553" sldId="141169275"/>
        </pc:sldMkLst>
        <pc:spChg chg="mod">
          <ac:chgData name="Jean-Michel Rousseau" userId="1556fbfa-5e46-4dfd-8d36-fe9eb9888d7d" providerId="ADAL" clId="{7B87994E-88F6-455C-9DCB-77BC34FBC8C1}" dt="2022-03-22T03:19:48.854" v="32" actId="313"/>
          <ac:spMkLst>
            <pc:docMk/>
            <pc:sldMk cId="847154553" sldId="141169275"/>
            <ac:spMk id="5" creationId="{7BC9BDE4-1ABB-4B56-B5C0-3C833C66E918}"/>
          </ac:spMkLst>
        </pc:spChg>
        <pc:spChg chg="mod">
          <ac:chgData name="Jean-Michel Rousseau" userId="1556fbfa-5e46-4dfd-8d36-fe9eb9888d7d" providerId="ADAL" clId="{7B87994E-88F6-455C-9DCB-77BC34FBC8C1}" dt="2022-03-22T03:22:09.564" v="50" actId="6549"/>
          <ac:spMkLst>
            <pc:docMk/>
            <pc:sldMk cId="847154553" sldId="141169275"/>
            <ac:spMk id="6" creationId="{6312DA9A-86FB-4358-A9FB-DE5F6C576782}"/>
          </ac:spMkLst>
        </pc:spChg>
        <pc:spChg chg="mod">
          <ac:chgData name="Jean-Michel Rousseau" userId="1556fbfa-5e46-4dfd-8d36-fe9eb9888d7d" providerId="ADAL" clId="{7B87994E-88F6-455C-9DCB-77BC34FBC8C1}" dt="2022-03-22T03:22:26.338" v="51" actId="6549"/>
          <ac:spMkLst>
            <pc:docMk/>
            <pc:sldMk cId="847154553" sldId="141169275"/>
            <ac:spMk id="47" creationId="{77538456-CA79-4D67-96B3-DB63CE7DDA04}"/>
          </ac:spMkLst>
        </pc:spChg>
      </pc:sldChg>
      <pc:sldChg chg="modSp mod">
        <pc:chgData name="Jean-Michel Rousseau" userId="1556fbfa-5e46-4dfd-8d36-fe9eb9888d7d" providerId="ADAL" clId="{7B87994E-88F6-455C-9DCB-77BC34FBC8C1}" dt="2022-03-22T03:20:55.300" v="36" actId="313"/>
        <pc:sldMkLst>
          <pc:docMk/>
          <pc:sldMk cId="1086651980" sldId="2147376384"/>
        </pc:sldMkLst>
        <pc:graphicFrameChg chg="modGraphic">
          <ac:chgData name="Jean-Michel Rousseau" userId="1556fbfa-5e46-4dfd-8d36-fe9eb9888d7d" providerId="ADAL" clId="{7B87994E-88F6-455C-9DCB-77BC34FBC8C1}" dt="2022-03-22T03:20:55.300" v="36" actId="313"/>
          <ac:graphicFrameMkLst>
            <pc:docMk/>
            <pc:sldMk cId="1086651980" sldId="2147376384"/>
            <ac:graphicFrameMk id="6" creationId="{F3E0EE00-10C6-45AF-B846-8E9DAD8CE64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3/21/2022</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21.03.2022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5BB0B3-964C-4CDE-9D3D-0BF955B8C425}" type="slidenum">
              <a:rPr lang="en-US" smtClean="0"/>
              <a:pPr/>
              <a:t>1</a:t>
            </a:fld>
            <a:endParaRPr lang="en-US" dirty="0"/>
          </a:p>
        </p:txBody>
      </p:sp>
      <p:sp>
        <p:nvSpPr>
          <p:cNvPr id="6" name="Slide Image Placeholder 5">
            <a:extLst>
              <a:ext uri="{FF2B5EF4-FFF2-40B4-BE49-F238E27FC236}">
                <a16:creationId xmlns:a16="http://schemas.microsoft.com/office/drawing/2014/main" id="{659FEF80-577E-463D-9B2B-5911423DF878}"/>
              </a:ext>
            </a:extLst>
          </p:cNvPr>
          <p:cNvSpPr>
            <a:spLocks noGrp="1" noRot="1" noChangeAspect="1"/>
          </p:cNvSpPr>
          <p:nvPr>
            <p:ph type="sldImg"/>
          </p:nvPr>
        </p:nvSpPr>
        <p:spPr>
          <a:xfrm>
            <a:off x="946150" y="555625"/>
            <a:ext cx="4964113" cy="2792413"/>
          </a:xfrm>
        </p:spPr>
      </p:sp>
      <p:sp>
        <p:nvSpPr>
          <p:cNvPr id="7" name="Notes Placeholder 6">
            <a:extLst>
              <a:ext uri="{FF2B5EF4-FFF2-40B4-BE49-F238E27FC236}">
                <a16:creationId xmlns:a16="http://schemas.microsoft.com/office/drawing/2014/main" id="{34CBE358-5253-4FA0-8251-660F2DE1C8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06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388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657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75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009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9254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17021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2" y="-1841"/>
            <a:ext cx="1805660" cy="68598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6"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9791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1" y="-1841"/>
            <a:ext cx="1805659" cy="6859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79045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26852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13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r>
              <a:rPr lang="en-US" dirty="0"/>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36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dirty="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79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1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39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82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0772DE95-5F40-4C88-9E16-D7F56635871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76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3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tx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73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381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9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3"/>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0C5CF58-2DC9-4B23-82BD-713A6628DCFA}"/>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1153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8FDABDB-EFAA-43E9-B631-2683EEC8D15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495301" y="146549"/>
            <a:ext cx="5111494"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20000"/>
                    <a:lumOff val="8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87684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9360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4">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86906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tx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tx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46549"/>
            <a:ext cx="5103876"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12953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5296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22404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userDrawn="1"/>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Rectangle 19">
            <a:extLst>
              <a:ext uri="{FF2B5EF4-FFF2-40B4-BE49-F238E27FC236}">
                <a16:creationId xmlns:a16="http://schemas.microsoft.com/office/drawing/2014/main" id="{06827744-B91D-4E14-9EE6-4F4E5230170B}"/>
              </a:ext>
            </a:extLst>
          </p:cNvPr>
          <p:cNvSpPr/>
          <p:nvPr userDrawn="1"/>
        </p:nvSpPr>
        <p:spPr bwMode="gray">
          <a:xfrm flipH="1">
            <a:off x="7533627"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Tree>
    <p:extLst>
      <p:ext uri="{BB962C8B-B14F-4D97-AF65-F5344CB8AC3E}">
        <p14:creationId xmlns:p14="http://schemas.microsoft.com/office/powerpoint/2010/main" val="32672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userDrawn="1"/>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6955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userDrawn="1"/>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074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userDrawn="1"/>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724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userDrawn="1"/>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4515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userDrawn="1"/>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93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lvl1pPr>
          </a:lstStyle>
          <a:p>
            <a:r>
              <a:rPr lang="en-US"/>
              <a:t>Click to edit Master title style</a:t>
            </a:r>
            <a:endParaRPr lang="en-US" dirty="0"/>
          </a:p>
        </p:txBody>
      </p:sp>
    </p:spTree>
    <p:extLst>
      <p:ext uri="{BB962C8B-B14F-4D97-AF65-F5344CB8AC3E}">
        <p14:creationId xmlns:p14="http://schemas.microsoft.com/office/powerpoint/2010/main" val="28894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225337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71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0778670D-4F69-4C4D-B117-2B7F0B321896}"/>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411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5033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19126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dirty="0"/>
              <a:t>Source sample text</a:t>
            </a:r>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214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420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279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6000" cy="1657345"/>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136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143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55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23443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9349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06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54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495300" y="428865"/>
            <a:ext cx="2605088" cy="1365567"/>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495300" y="1869281"/>
            <a:ext cx="2607469" cy="428451"/>
          </a:xfrm>
          <a:prstGeom prst="rect">
            <a:avLst/>
          </a:prstGeom>
        </p:spPr>
        <p:txBody>
          <a:bodyPr wrap="square">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684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907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413092"/>
            <a:ext cx="2605088" cy="1381340"/>
          </a:xfrm>
        </p:spPr>
        <p:txBody>
          <a:bodyPr wrap="square">
            <a:spAutoFit/>
          </a:bodyPr>
          <a:lstStyle>
            <a:lvl1pPr>
              <a:lnSpc>
                <a:spcPct val="87000"/>
              </a:lnSpc>
              <a:defRPr sz="3400"/>
            </a:lvl1pPr>
          </a:lstStyle>
          <a:p>
            <a:r>
              <a:rPr lang="en-US"/>
              <a:t>Click to edit Master title style</a:t>
            </a:r>
            <a:endParaRPr lang="en-US" dirty="0"/>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00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8206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7240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userDrawn="1"/>
        </p:nvSpPr>
        <p:spPr bwMode="ltGray">
          <a:xfrm>
            <a:off x="6675120" y="1146676"/>
            <a:ext cx="4536590" cy="4560096"/>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4065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127487"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82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0873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7021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11159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7631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6" name="Oval 5">
            <a:extLst>
              <a:ext uri="{FF2B5EF4-FFF2-40B4-BE49-F238E27FC236}">
                <a16:creationId xmlns:a16="http://schemas.microsoft.com/office/drawing/2014/main" id="{1321BDBD-A319-4A9D-A52B-4542BAE8D156}"/>
              </a:ext>
            </a:extLst>
          </p:cNvPr>
          <p:cNvSpPr>
            <a:spLocks/>
          </p:cNvSpPr>
          <p:nvPr userDrawn="1"/>
        </p:nvSpPr>
        <p:spPr bwMode="ltGray">
          <a:xfrm>
            <a:off x="6677946" y="1146676"/>
            <a:ext cx="4536590" cy="4560096"/>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2056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dirty="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953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879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userDrawn="1"/>
        </p:nvGrpSpPr>
        <p:grpSpPr bwMode="white">
          <a:xfrm>
            <a:off x="-2" y="0"/>
            <a:ext cx="9837779" cy="591744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753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495298" y="2457921"/>
            <a:ext cx="8829675" cy="1472711"/>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4699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528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338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493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userDrawn="1"/>
        </p:nvGrpSpPr>
        <p:grpSpPr bwMode="hidden">
          <a:xfrm>
            <a:off x="-1855" y="5422393"/>
            <a:ext cx="12195710" cy="1435607"/>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7" name="TextBox 6">
            <a:extLst>
              <a:ext uri="{FF2B5EF4-FFF2-40B4-BE49-F238E27FC236}">
                <a16:creationId xmlns:a16="http://schemas.microsoft.com/office/drawing/2014/main" id="{1603D846-953C-47C3-9FE6-C4A9C1F293B8}"/>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8758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6B6CD81E-F7C1-4BB6-8F3A-30084B745F1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7386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39641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tx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1322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userDrawn="1"/>
        </p:nvGrpSpPr>
        <p:grpSpPr bwMode="hidden">
          <a:xfrm>
            <a:off x="-1855" y="5422393"/>
            <a:ext cx="12195710" cy="1435607"/>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4393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userDrawn="1"/>
        </p:nvGrpSpPr>
        <p:grpSpPr>
          <a:xfrm>
            <a:off x="-1855" y="5422393"/>
            <a:ext cx="12195710" cy="1435607"/>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9531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7204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1BBFAAC6-E06B-C74C-A467-BC88626AAE54}"/>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09CCF517-B68B-5F48-A691-33CE4DBDE9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6668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2" name="TextBox 21">
            <a:extLst>
              <a:ext uri="{FF2B5EF4-FFF2-40B4-BE49-F238E27FC236}">
                <a16:creationId xmlns:a16="http://schemas.microsoft.com/office/drawing/2014/main" id="{F2222AFD-0CBF-8243-B676-CA738970C263}"/>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3" name="TextBox 22">
            <a:extLst>
              <a:ext uri="{FF2B5EF4-FFF2-40B4-BE49-F238E27FC236}">
                <a16:creationId xmlns:a16="http://schemas.microsoft.com/office/drawing/2014/main" id="{C206C87A-8BF9-3648-94EC-1F790D730DB3}"/>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417733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3280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9" name="TextBox 18">
            <a:extLst>
              <a:ext uri="{FF2B5EF4-FFF2-40B4-BE49-F238E27FC236}">
                <a16:creationId xmlns:a16="http://schemas.microsoft.com/office/drawing/2014/main" id="{E6895FC1-2374-754F-91A0-8E84D6EDD07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1" name="TextBox 20">
            <a:extLst>
              <a:ext uri="{FF2B5EF4-FFF2-40B4-BE49-F238E27FC236}">
                <a16:creationId xmlns:a16="http://schemas.microsoft.com/office/drawing/2014/main" id="{91774D6F-B47A-8040-85E7-4783F532851B}"/>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4217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20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6" name="TextBox 25">
            <a:extLst>
              <a:ext uri="{FF2B5EF4-FFF2-40B4-BE49-F238E27FC236}">
                <a16:creationId xmlns:a16="http://schemas.microsoft.com/office/drawing/2014/main" id="{1332D5EF-0B87-2441-A8D2-15FC67610C42}"/>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7" name="TextBox 26">
            <a:extLst>
              <a:ext uri="{FF2B5EF4-FFF2-40B4-BE49-F238E27FC236}">
                <a16:creationId xmlns:a16="http://schemas.microsoft.com/office/drawing/2014/main" id="{220136A9-10B0-484B-B43C-1C5D81399F7F}"/>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640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EC8C761A-7658-7849-96A2-FD27800E6D59}"/>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61E0F077-22C5-9C4D-AB1E-4CDF5BE7E8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9925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75488" y="1709928"/>
            <a:ext cx="11210544" cy="4636008"/>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828B58C9-4C82-4B99-8AAD-BFAC49E19EC8}"/>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r>
              <a:rPr lang="en-US"/>
              <a:t>Qualcomm Confidential &amp; Proprietary – Internal Only</a:t>
            </a:r>
            <a:endParaRPr lang="en-US" dirty="0"/>
          </a:p>
        </p:txBody>
      </p:sp>
    </p:spTree>
    <p:extLst>
      <p:ext uri="{BB962C8B-B14F-4D97-AF65-F5344CB8AC3E}">
        <p14:creationId xmlns:p14="http://schemas.microsoft.com/office/powerpoint/2010/main" val="42772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475488" y="818952"/>
            <a:ext cx="644601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69236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US"/>
              <a:t>Click to edit Master title style</a:t>
            </a:r>
            <a:endParaRPr lang="en-US" dirty="0"/>
          </a:p>
        </p:txBody>
      </p:sp>
      <p:sp>
        <p:nvSpPr>
          <p:cNvPr id="98" name="TextBox 97"/>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690255727"/>
      </p:ext>
    </p:extLst>
  </p:cSld>
  <p:clrMap bg1="lt1" tx1="dk1" bg2="lt2" tx2="dk2" accent1="accent1" accent2="accent2" accent3="accent3" accent4="accent4" accent5="accent5" accent6="accent6" hlink="hlink" folHlink="folHlink"/>
  <p:sldLayoutIdLst>
    <p:sldLayoutId id="2147483717" r:id="rId1"/>
    <p:sldLayoutId id="2147483817" r:id="rId2"/>
    <p:sldLayoutId id="2147483790" r:id="rId3"/>
    <p:sldLayoutId id="2147483816" r:id="rId4"/>
    <p:sldLayoutId id="2147483791" r:id="rId5"/>
    <p:sldLayoutId id="2147483793" r:id="rId6"/>
    <p:sldLayoutId id="2147483818" r:id="rId7"/>
    <p:sldLayoutId id="2147483784" r:id="rId8"/>
    <p:sldLayoutId id="2147483797" r:id="rId9"/>
    <p:sldLayoutId id="2147483785" r:id="rId10"/>
    <p:sldLayoutId id="2147483786" r:id="rId11"/>
    <p:sldLayoutId id="2147483819" r:id="rId12"/>
    <p:sldLayoutId id="2147483787" r:id="rId13"/>
    <p:sldLayoutId id="2147483815" r:id="rId14"/>
    <p:sldLayoutId id="2147483788" r:id="rId15"/>
    <p:sldLayoutId id="2147483789" r:id="rId16"/>
    <p:sldLayoutId id="2147483723" r:id="rId17"/>
    <p:sldLayoutId id="2147483722" r:id="rId18"/>
    <p:sldLayoutId id="2147483724" r:id="rId19"/>
    <p:sldLayoutId id="2147483725" r:id="rId20"/>
    <p:sldLayoutId id="2147483726" r:id="rId21"/>
    <p:sldLayoutId id="2147483727" r:id="rId22"/>
    <p:sldLayoutId id="2147483728" r:id="rId23"/>
    <p:sldLayoutId id="2147483729" r:id="rId24"/>
    <p:sldLayoutId id="2147483794" r:id="rId25"/>
    <p:sldLayoutId id="2147483730" r:id="rId26"/>
    <p:sldLayoutId id="2147483781" r:id="rId27"/>
    <p:sldLayoutId id="2147483731" r:id="rId28"/>
    <p:sldLayoutId id="2147483732" r:id="rId29"/>
    <p:sldLayoutId id="2147483733" r:id="rId30"/>
    <p:sldLayoutId id="2147483795" r:id="rId31"/>
    <p:sldLayoutId id="2147483734" r:id="rId32"/>
    <p:sldLayoutId id="2147483780" r:id="rId33"/>
    <p:sldLayoutId id="2147483827" r:id="rId34"/>
    <p:sldLayoutId id="2147483828" r:id="rId35"/>
    <p:sldLayoutId id="2147483829" r:id="rId36"/>
    <p:sldLayoutId id="2147483830" r:id="rId37"/>
    <p:sldLayoutId id="2147483831" r:id="rId38"/>
    <p:sldLayoutId id="2147483832" r:id="rId39"/>
    <p:sldLayoutId id="2147483805" r:id="rId40"/>
    <p:sldLayoutId id="2147483739" r:id="rId41"/>
    <p:sldLayoutId id="2147483740" r:id="rId42"/>
    <p:sldLayoutId id="2147483741" r:id="rId43"/>
    <p:sldLayoutId id="2147483798" r:id="rId44"/>
    <p:sldLayoutId id="2147483742" r:id="rId45"/>
    <p:sldLayoutId id="2147483778" r:id="rId46"/>
    <p:sldLayoutId id="2147483743" r:id="rId47"/>
    <p:sldLayoutId id="2147483744" r:id="rId48"/>
    <p:sldLayoutId id="2147483745" r:id="rId49"/>
    <p:sldLayoutId id="2147483799" r:id="rId50"/>
    <p:sldLayoutId id="2147483746" r:id="rId51"/>
    <p:sldLayoutId id="2147483777" r:id="rId52"/>
    <p:sldLayoutId id="2147483747" r:id="rId53"/>
    <p:sldLayoutId id="2147483748" r:id="rId54"/>
    <p:sldLayoutId id="2147483749" r:id="rId55"/>
    <p:sldLayoutId id="2147483800" r:id="rId56"/>
    <p:sldLayoutId id="2147483750" r:id="rId57"/>
    <p:sldLayoutId id="2147483775" r:id="rId58"/>
    <p:sldLayoutId id="2147483754" r:id="rId59"/>
    <p:sldLayoutId id="2147483755" r:id="rId60"/>
    <p:sldLayoutId id="2147483756" r:id="rId61"/>
    <p:sldLayoutId id="2147483812" r:id="rId62"/>
    <p:sldLayoutId id="2147483757" r:id="rId63"/>
    <p:sldLayoutId id="2147483774" r:id="rId64"/>
    <p:sldLayoutId id="2147483769" r:id="rId65"/>
    <p:sldLayoutId id="2147483823" r:id="rId66"/>
    <p:sldLayoutId id="2147483760" r:id="rId67"/>
    <p:sldLayoutId id="2147483813" r:id="rId68"/>
    <p:sldLayoutId id="2147483770" r:id="rId69"/>
    <p:sldLayoutId id="2147483772" r:id="rId70"/>
    <p:sldLayoutId id="2147483762" r:id="rId71"/>
    <p:sldLayoutId id="2147483763" r:id="rId72"/>
    <p:sldLayoutId id="2147483764" r:id="rId73"/>
    <p:sldLayoutId id="2147483814" r:id="rId74"/>
    <p:sldLayoutId id="2147483765" r:id="rId75"/>
    <p:sldLayoutId id="2147483771" r:id="rId76"/>
    <p:sldLayoutId id="2147483766" r:id="rId77"/>
    <p:sldLayoutId id="2147483824" r:id="rId78"/>
    <p:sldLayoutId id="2147483767" r:id="rId79"/>
    <p:sldLayoutId id="2147483825" r:id="rId80"/>
    <p:sldLayoutId id="2147483768" r:id="rId81"/>
    <p:sldLayoutId id="2147483783" r:id="rId82"/>
    <p:sldLayoutId id="2147483833"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p:titleStyle>
    <p:body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400" kern="1200" baseline="0">
          <a:solidFill>
            <a:schemeClr val="tx1"/>
          </a:solidFill>
          <a:latin typeface="+mn-lt"/>
          <a:ea typeface="+mn-ea"/>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baseline="0">
          <a:solidFill>
            <a:schemeClr val="tx1"/>
          </a:solidFill>
          <a:latin typeface="+mn-lt"/>
          <a:ea typeface="+mn-ea"/>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600" kern="1200" dirty="0" smtClean="0">
          <a:solidFill>
            <a:schemeClr val="tx1"/>
          </a:solidFill>
          <a:latin typeface="+mn-lt"/>
          <a:ea typeface="+mn-ea"/>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6.emf"/><Relationship Id="rId5" Type="http://schemas.openxmlformats.org/officeDocument/2006/relationships/image" Target="../media/image5.w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84845F-75C2-415A-8317-9BE337A0A649}"/>
              </a:ext>
            </a:extLst>
          </p:cNvPr>
          <p:cNvSpPr>
            <a:spLocks noGrp="1"/>
          </p:cNvSpPr>
          <p:nvPr>
            <p:ph type="title"/>
          </p:nvPr>
        </p:nvSpPr>
        <p:spPr>
          <a:xfrm>
            <a:off x="431638" y="1373315"/>
            <a:ext cx="7415930" cy="2704330"/>
          </a:xfrm>
        </p:spPr>
        <p:txBody>
          <a:bodyPr/>
          <a:lstStyle/>
          <a:p>
            <a:r>
              <a:rPr lang="en-US" sz="4800" dirty="0"/>
              <a:t>5G MC-RTT + </a:t>
            </a:r>
            <a:r>
              <a:rPr lang="en-US" sz="4800" dirty="0" err="1"/>
              <a:t>AoA</a:t>
            </a:r>
            <a:r>
              <a:rPr lang="en-US" sz="4800" dirty="0"/>
              <a:t> Positioning Testing Proposal</a:t>
            </a:r>
            <a:br>
              <a:rPr lang="en-US" sz="5800" dirty="0"/>
            </a:br>
            <a:endParaRPr lang="en-US" sz="5800" dirty="0"/>
          </a:p>
        </p:txBody>
      </p:sp>
      <p:sp>
        <p:nvSpPr>
          <p:cNvPr id="42" name="Text Placeholder 41">
            <a:extLst>
              <a:ext uri="{FF2B5EF4-FFF2-40B4-BE49-F238E27FC236}">
                <a16:creationId xmlns:a16="http://schemas.microsoft.com/office/drawing/2014/main" id="{6A84C862-6DCC-4568-BD22-A3E24B33B940}"/>
              </a:ext>
            </a:extLst>
          </p:cNvPr>
          <p:cNvSpPr>
            <a:spLocks noGrp="1"/>
          </p:cNvSpPr>
          <p:nvPr>
            <p:ph type="body" sz="quarter" idx="13"/>
          </p:nvPr>
        </p:nvSpPr>
        <p:spPr/>
        <p:txBody>
          <a:bodyPr/>
          <a:lstStyle/>
          <a:p>
            <a:r>
              <a:rPr lang="de-DE" dirty="0"/>
              <a:t>Feb. 4, </a:t>
            </a:r>
            <a:r>
              <a:rPr lang="en-US" dirty="0"/>
              <a:t>2022</a:t>
            </a:r>
            <a:endParaRPr lang="de-DE" dirty="0"/>
          </a:p>
        </p:txBody>
      </p:sp>
    </p:spTree>
    <p:extLst>
      <p:ext uri="{BB962C8B-B14F-4D97-AF65-F5344CB8AC3E}">
        <p14:creationId xmlns:p14="http://schemas.microsoft.com/office/powerpoint/2010/main" val="13710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7CB1-6F0B-4EBC-BCBF-C28771956CC7}"/>
              </a:ext>
            </a:extLst>
          </p:cNvPr>
          <p:cNvSpPr>
            <a:spLocks noGrp="1"/>
          </p:cNvSpPr>
          <p:nvPr>
            <p:ph type="title"/>
          </p:nvPr>
        </p:nvSpPr>
        <p:spPr/>
        <p:txBody>
          <a:bodyPr/>
          <a:lstStyle/>
          <a:p>
            <a:r>
              <a:rPr lang="en-US" dirty="0"/>
              <a:t>Trial Phases - Recap</a:t>
            </a:r>
          </a:p>
        </p:txBody>
      </p:sp>
      <p:graphicFrame>
        <p:nvGraphicFramePr>
          <p:cNvPr id="6" name="Table 6">
            <a:extLst>
              <a:ext uri="{FF2B5EF4-FFF2-40B4-BE49-F238E27FC236}">
                <a16:creationId xmlns:a16="http://schemas.microsoft.com/office/drawing/2014/main" id="{F3E0EE00-10C6-45AF-B846-8E9DAD8CE64C}"/>
              </a:ext>
            </a:extLst>
          </p:cNvPr>
          <p:cNvGraphicFramePr>
            <a:graphicFrameLocks noGrp="1"/>
          </p:cNvGraphicFramePr>
          <p:nvPr>
            <p:ph sz="quarter" idx="12"/>
            <p:extLst>
              <p:ext uri="{D42A27DB-BD31-4B8C-83A1-F6EECF244321}">
                <p14:modId xmlns:p14="http://schemas.microsoft.com/office/powerpoint/2010/main" val="4056354274"/>
              </p:ext>
            </p:extLst>
          </p:nvPr>
        </p:nvGraphicFramePr>
        <p:xfrm>
          <a:off x="476250" y="1396721"/>
          <a:ext cx="11209340" cy="4995047"/>
        </p:xfrm>
        <a:graphic>
          <a:graphicData uri="http://schemas.openxmlformats.org/drawingml/2006/table">
            <a:tbl>
              <a:tblPr firstRow="1" bandRow="1">
                <a:tableStyleId>{5C22544A-7EE6-4342-B048-85BDC9FD1C3A}</a:tableStyleId>
              </a:tblPr>
              <a:tblGrid>
                <a:gridCol w="910423">
                  <a:extLst>
                    <a:ext uri="{9D8B030D-6E8A-4147-A177-3AD203B41FA5}">
                      <a16:colId xmlns:a16="http://schemas.microsoft.com/office/drawing/2014/main" val="122743176"/>
                    </a:ext>
                  </a:extLst>
                </a:gridCol>
                <a:gridCol w="2200589">
                  <a:extLst>
                    <a:ext uri="{9D8B030D-6E8A-4147-A177-3AD203B41FA5}">
                      <a16:colId xmlns:a16="http://schemas.microsoft.com/office/drawing/2014/main" val="4262852372"/>
                    </a:ext>
                  </a:extLst>
                </a:gridCol>
                <a:gridCol w="3024553">
                  <a:extLst>
                    <a:ext uri="{9D8B030D-6E8A-4147-A177-3AD203B41FA5}">
                      <a16:colId xmlns:a16="http://schemas.microsoft.com/office/drawing/2014/main" val="1379700823"/>
                    </a:ext>
                  </a:extLst>
                </a:gridCol>
                <a:gridCol w="5073775">
                  <a:extLst>
                    <a:ext uri="{9D8B030D-6E8A-4147-A177-3AD203B41FA5}">
                      <a16:colId xmlns:a16="http://schemas.microsoft.com/office/drawing/2014/main" val="2091275281"/>
                    </a:ext>
                  </a:extLst>
                </a:gridCol>
              </a:tblGrid>
              <a:tr h="362087">
                <a:tc>
                  <a:txBody>
                    <a:bodyPr/>
                    <a:lstStyle/>
                    <a:p>
                      <a:r>
                        <a:rPr lang="en-US" sz="1400" dirty="0"/>
                        <a:t>Phase</a:t>
                      </a:r>
                    </a:p>
                  </a:txBody>
                  <a:tcPr/>
                </a:tc>
                <a:tc>
                  <a:txBody>
                    <a:bodyPr/>
                    <a:lstStyle/>
                    <a:p>
                      <a:r>
                        <a:rPr lang="en-US" sz="1400" dirty="0"/>
                        <a:t>Location</a:t>
                      </a:r>
                    </a:p>
                  </a:txBody>
                  <a:tcPr/>
                </a:tc>
                <a:tc>
                  <a:txBody>
                    <a:bodyPr/>
                    <a:lstStyle/>
                    <a:p>
                      <a:r>
                        <a:rPr lang="en-US" sz="1400" dirty="0"/>
                        <a:t>Description</a:t>
                      </a:r>
                    </a:p>
                  </a:txBody>
                  <a:tcPr/>
                </a:tc>
                <a:tc>
                  <a:txBody>
                    <a:bodyPr/>
                    <a:lstStyle/>
                    <a:p>
                      <a:r>
                        <a:rPr lang="en-US" sz="1400"/>
                        <a:t>Comments</a:t>
                      </a:r>
                      <a:endParaRPr lang="en-US" sz="1400" dirty="0"/>
                    </a:p>
                  </a:txBody>
                  <a:tcPr/>
                </a:tc>
                <a:extLst>
                  <a:ext uri="{0D108BD9-81ED-4DB2-BD59-A6C34878D82A}">
                    <a16:rowId xmlns:a16="http://schemas.microsoft.com/office/drawing/2014/main" val="2931296116"/>
                  </a:ext>
                </a:extLst>
              </a:tr>
              <a:tr h="1130904">
                <a:tc>
                  <a:txBody>
                    <a:bodyPr/>
                    <a:lstStyle/>
                    <a:p>
                      <a:r>
                        <a:rPr lang="en-US" sz="1400" dirty="0"/>
                        <a:t>Phase 1</a:t>
                      </a:r>
                    </a:p>
                  </a:txBody>
                  <a:tcPr/>
                </a:tc>
                <a:tc>
                  <a:txBody>
                    <a:bodyPr/>
                    <a:lstStyle/>
                    <a:p>
                      <a:r>
                        <a:rPr lang="en-US" sz="1400" dirty="0"/>
                        <a:t>RAN vendor campus</a:t>
                      </a:r>
                    </a:p>
                  </a:txBody>
                  <a:tcPr/>
                </a:tc>
                <a:tc>
                  <a:txBody>
                    <a:bodyPr/>
                    <a:lstStyle/>
                    <a:p>
                      <a:r>
                        <a:rPr lang="en-US" sz="1400" u="sng" dirty="0"/>
                        <a:t>UE-Assisted</a:t>
                      </a:r>
                    </a:p>
                    <a:p>
                      <a:r>
                        <a:rPr lang="en-US" sz="1400" dirty="0"/>
                        <a:t>MC-RTT + AOA</a:t>
                      </a:r>
                    </a:p>
                  </a:txBody>
                  <a:tcPr/>
                </a:tc>
                <a:tc>
                  <a:txBody>
                    <a:bodyPr/>
                    <a:lstStyle/>
                    <a:p>
                      <a:pPr marL="285750" indent="-285750">
                        <a:buFont typeface="Wingdings" panose="05000000000000000000" pitchFamily="2" charset="2"/>
                        <a:buChar char="§"/>
                      </a:pPr>
                      <a:r>
                        <a:rPr lang="en-US" sz="1400" u="sng" dirty="0"/>
                        <a:t>Goal</a:t>
                      </a:r>
                      <a:r>
                        <a:rPr lang="en-US" sz="1400" dirty="0"/>
                        <a:t>: demonstrate raw potential of 5G-NR for positioning in automotive environment under multipath</a:t>
                      </a:r>
                    </a:p>
                    <a:p>
                      <a:pPr marL="285750" indent="-285750">
                        <a:buFont typeface="Wingdings" panose="05000000000000000000" pitchFamily="2" charset="2"/>
                        <a:buChar char="§"/>
                      </a:pPr>
                      <a:r>
                        <a:rPr lang="en-US" sz="1400" dirty="0"/>
                        <a:t>Limited to infra vendor's campus coverage</a:t>
                      </a:r>
                    </a:p>
                    <a:p>
                      <a:pPr marL="285750" indent="-285750">
                        <a:buFont typeface="Wingdings" panose="05000000000000000000" pitchFamily="2" charset="2"/>
                        <a:buChar char="§"/>
                      </a:pPr>
                      <a:r>
                        <a:rPr lang="en-US" sz="1400" dirty="0"/>
                        <a:t>No involvement from carrier</a:t>
                      </a:r>
                    </a:p>
                    <a:p>
                      <a:pPr marL="285750" indent="-285750">
                        <a:buFont typeface="Wingdings" panose="05000000000000000000" pitchFamily="2" charset="2"/>
                        <a:buChar char="§"/>
                      </a:pPr>
                      <a:r>
                        <a:rPr lang="en-US" sz="1400" dirty="0"/>
                        <a:t>Timeframe: 1Q’22 pending joint agreement </a:t>
                      </a:r>
                    </a:p>
                  </a:txBody>
                  <a:tcPr/>
                </a:tc>
                <a:extLst>
                  <a:ext uri="{0D108BD9-81ED-4DB2-BD59-A6C34878D82A}">
                    <a16:rowId xmlns:a16="http://schemas.microsoft.com/office/drawing/2014/main" val="3838893212"/>
                  </a:ext>
                </a:extLst>
              </a:tr>
              <a:tr h="1130904">
                <a:tc>
                  <a:txBody>
                    <a:bodyPr/>
                    <a:lstStyle/>
                    <a:p>
                      <a:r>
                        <a:rPr lang="en-US" sz="1400" dirty="0"/>
                        <a:t>Phase 2</a:t>
                      </a:r>
                    </a:p>
                  </a:txBody>
                  <a:tcPr/>
                </a:tc>
                <a:tc>
                  <a:txBody>
                    <a:bodyPr/>
                    <a:lstStyle/>
                    <a:p>
                      <a:r>
                        <a:rPr lang="en-US" sz="1400" dirty="0"/>
                        <a:t>Commercial NW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a:t>UE-Assisted</a:t>
                      </a:r>
                      <a:br>
                        <a:rPr lang="en-US" sz="1400" dirty="0"/>
                      </a:br>
                      <a:r>
                        <a:rPr lang="en-US" sz="1400" dirty="0"/>
                        <a:t>MC-RTT + AOA</a:t>
                      </a:r>
                    </a:p>
                  </a:txBody>
                  <a:tcPr/>
                </a:tc>
                <a:tc>
                  <a:txBody>
                    <a:bodyPr/>
                    <a:lstStyle/>
                    <a:p>
                      <a:pPr marL="285750" indent="-285750">
                        <a:buFont typeface="Wingdings" panose="05000000000000000000" pitchFamily="2" charset="2"/>
                        <a:buChar char="§"/>
                      </a:pPr>
                      <a:r>
                        <a:rPr lang="en-US" sz="1400" u="sng" dirty="0"/>
                        <a:t>Goal</a:t>
                      </a:r>
                      <a:r>
                        <a:rPr lang="en-US" sz="1400" dirty="0"/>
                        <a:t>: demonstrate raw potential of 5G-NR for positioning in automotive environment under multipath in commercial network</a:t>
                      </a:r>
                    </a:p>
                    <a:p>
                      <a:pPr marL="285750" indent="-285750">
                        <a:buFont typeface="Wingdings" panose="05000000000000000000" pitchFamily="2" charset="2"/>
                        <a:buChar char="§"/>
                      </a:pPr>
                      <a:r>
                        <a:rPr lang="en-US" sz="1400" dirty="0"/>
                        <a:t>Limited carrier commercial NW coverage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Timeframe: TBD</a:t>
                      </a:r>
                    </a:p>
                  </a:txBody>
                  <a:tcPr/>
                </a:tc>
                <a:extLst>
                  <a:ext uri="{0D108BD9-81ED-4DB2-BD59-A6C34878D82A}">
                    <a16:rowId xmlns:a16="http://schemas.microsoft.com/office/drawing/2014/main" val="702017264"/>
                  </a:ext>
                </a:extLst>
              </a:tr>
              <a:tr h="1130904">
                <a:tc>
                  <a:txBody>
                    <a:bodyPr/>
                    <a:lstStyle/>
                    <a:p>
                      <a:r>
                        <a:rPr lang="en-US" sz="1400" dirty="0"/>
                        <a:t>Phase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Commercial NW</a:t>
                      </a:r>
                    </a:p>
                  </a:txBody>
                  <a:tcPr/>
                </a:tc>
                <a:tc>
                  <a:txBody>
                    <a:bodyPr/>
                    <a:lstStyle/>
                    <a:p>
                      <a:r>
                        <a:rPr lang="en-US" sz="1400" u="sng" dirty="0"/>
                        <a:t>UE-Based</a:t>
                      </a:r>
                    </a:p>
                    <a:p>
                      <a:r>
                        <a:rPr lang="en-US" sz="1400" dirty="0"/>
                        <a:t>Loosely coupled</a:t>
                      </a:r>
                    </a:p>
                    <a:p>
                      <a:r>
                        <a:rPr lang="en-US" sz="1400" dirty="0"/>
                        <a:t>GNSS + sensors + MC-RTT + AOA + ML</a:t>
                      </a:r>
                    </a:p>
                  </a:txBody>
                  <a:tcPr/>
                </a:tc>
                <a:tc>
                  <a:txBody>
                    <a:bodyPr/>
                    <a:lstStyle/>
                    <a:p>
                      <a:pPr marL="285750" indent="-285750">
                        <a:buFont typeface="Wingdings" panose="05000000000000000000" pitchFamily="2" charset="2"/>
                        <a:buChar char="§"/>
                      </a:pPr>
                      <a:r>
                        <a:rPr lang="en-US" sz="1400" u="sng" dirty="0"/>
                        <a:t>Goal</a:t>
                      </a:r>
                      <a:r>
                        <a:rPr lang="en-US" sz="1400" dirty="0"/>
                        <a:t>: demonstrate potential of 5G-NR to improve raw GNSS + sensors performance in automotive environment under multipath in commercial network</a:t>
                      </a:r>
                    </a:p>
                    <a:p>
                      <a:pPr marL="285750" indent="-285750">
                        <a:buFont typeface="Wingdings" panose="05000000000000000000" pitchFamily="2" charset="2"/>
                        <a:buChar char="§"/>
                      </a:pPr>
                      <a:r>
                        <a:rPr lang="en-US" sz="1400" dirty="0"/>
                        <a:t>Limited carrier commercial NW coverage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Timeframe: Phase 2 completion + 1Q</a:t>
                      </a:r>
                    </a:p>
                  </a:txBody>
                  <a:tcPr/>
                </a:tc>
                <a:extLst>
                  <a:ext uri="{0D108BD9-81ED-4DB2-BD59-A6C34878D82A}">
                    <a16:rowId xmlns:a16="http://schemas.microsoft.com/office/drawing/2014/main" val="926979947"/>
                  </a:ext>
                </a:extLst>
              </a:tr>
              <a:tr h="1130904">
                <a:tc>
                  <a:txBody>
                    <a:bodyPr/>
                    <a:lstStyle/>
                    <a:p>
                      <a:r>
                        <a:rPr lang="en-US" sz="1400" dirty="0"/>
                        <a:t>Phase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Commercial NW</a:t>
                      </a:r>
                    </a:p>
                  </a:txBody>
                  <a:tcPr/>
                </a:tc>
                <a:tc>
                  <a:txBody>
                    <a:bodyPr/>
                    <a:lstStyle/>
                    <a:p>
                      <a:r>
                        <a:rPr lang="en-US" sz="1400" u="sng" dirty="0"/>
                        <a:t>UE-Based</a:t>
                      </a:r>
                    </a:p>
                    <a:p>
                      <a:r>
                        <a:rPr lang="en-US" sz="1400" dirty="0"/>
                        <a:t>Tightly coupled</a:t>
                      </a:r>
                    </a:p>
                    <a:p>
                      <a:r>
                        <a:rPr lang="en-US" sz="1400" dirty="0"/>
                        <a:t>GNSS + sensors + DL-TDOA + DL-AOD + ML</a:t>
                      </a:r>
                    </a:p>
                  </a:txBody>
                  <a:tcPr/>
                </a:tc>
                <a:tc>
                  <a:txBody>
                    <a:bodyPr/>
                    <a:lstStyle/>
                    <a:p>
                      <a:pPr marL="285750" indent="-285750">
                        <a:buFont typeface="Wingdings" panose="05000000000000000000" pitchFamily="2" charset="2"/>
                        <a:buChar char="§"/>
                      </a:pPr>
                      <a:r>
                        <a:rPr lang="en-US" sz="1400" u="sng" dirty="0"/>
                        <a:t>Goal</a:t>
                      </a:r>
                      <a:r>
                        <a:rPr lang="en-US" sz="1400" dirty="0"/>
                        <a:t>: demonstrate potential of Fusion of 5G-NR/GNSS/sensors to meet commercial requirements across typical automotive environments</a:t>
                      </a:r>
                    </a:p>
                    <a:p>
                      <a:pPr marL="285750" indent="-285750">
                        <a:buFont typeface="Wingdings" panose="05000000000000000000" pitchFamily="2" charset="2"/>
                        <a:buChar char="§"/>
                      </a:pPr>
                      <a:r>
                        <a:rPr lang="en-US" sz="1400" dirty="0"/>
                        <a:t>Limited carrier commercial NW coverage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Timeframe: 3Q’23</a:t>
                      </a:r>
                    </a:p>
                  </a:txBody>
                  <a:tcPr/>
                </a:tc>
                <a:extLst>
                  <a:ext uri="{0D108BD9-81ED-4DB2-BD59-A6C34878D82A}">
                    <a16:rowId xmlns:a16="http://schemas.microsoft.com/office/drawing/2014/main" val="2291636703"/>
                  </a:ext>
                </a:extLst>
              </a:tr>
            </a:tbl>
          </a:graphicData>
        </a:graphic>
      </p:graphicFrame>
      <p:sp>
        <p:nvSpPr>
          <p:cNvPr id="5" name="Footer Placeholder 4">
            <a:extLst>
              <a:ext uri="{FF2B5EF4-FFF2-40B4-BE49-F238E27FC236}">
                <a16:creationId xmlns:a16="http://schemas.microsoft.com/office/drawing/2014/main" id="{0E0BA642-68F9-4E21-A917-78DE996769E5}"/>
              </a:ext>
            </a:extLst>
          </p:cNvPr>
          <p:cNvSpPr>
            <a:spLocks noGrp="1"/>
          </p:cNvSpPr>
          <p:nvPr>
            <p:ph type="ftr" sz="quarter" idx="3"/>
          </p:nvPr>
        </p:nvSpPr>
        <p:spPr/>
        <p:txBody>
          <a:bodyPr/>
          <a:lstStyle/>
          <a:p>
            <a:r>
              <a:rPr lang="en-US"/>
              <a:t>Qualcomm Confidential &amp; Proprietary – Internal Only</a:t>
            </a:r>
            <a:endParaRPr lang="en-US" dirty="0"/>
          </a:p>
        </p:txBody>
      </p:sp>
    </p:spTree>
    <p:extLst>
      <p:ext uri="{BB962C8B-B14F-4D97-AF65-F5344CB8AC3E}">
        <p14:creationId xmlns:p14="http://schemas.microsoft.com/office/powerpoint/2010/main" val="108665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CE2673-17D3-42BA-80F7-3FA7B23FAC82}"/>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8B4E4334-5B83-4449-BAEE-1BDD38842302}"/>
              </a:ext>
            </a:extLst>
          </p:cNvPr>
          <p:cNvSpPr>
            <a:spLocks noGrp="1"/>
          </p:cNvSpPr>
          <p:nvPr>
            <p:ph type="title"/>
          </p:nvPr>
        </p:nvSpPr>
        <p:spPr>
          <a:xfrm>
            <a:off x="495300" y="565125"/>
            <a:ext cx="11187112" cy="439479"/>
          </a:xfrm>
        </p:spPr>
        <p:txBody>
          <a:bodyPr/>
          <a:lstStyle/>
          <a:p>
            <a:r>
              <a:rPr lang="en-US" dirty="0"/>
              <a:t>Phase 1 Test</a:t>
            </a:r>
          </a:p>
        </p:txBody>
      </p:sp>
      <p:sp>
        <p:nvSpPr>
          <p:cNvPr id="5" name="Subtitle 4">
            <a:extLst>
              <a:ext uri="{FF2B5EF4-FFF2-40B4-BE49-F238E27FC236}">
                <a16:creationId xmlns:a16="http://schemas.microsoft.com/office/drawing/2014/main" id="{7BC9BDE4-1ABB-4B56-B5C0-3C833C66E918}"/>
              </a:ext>
            </a:extLst>
          </p:cNvPr>
          <p:cNvSpPr>
            <a:spLocks noGrp="1"/>
          </p:cNvSpPr>
          <p:nvPr>
            <p:ph type="subTitle" idx="1"/>
          </p:nvPr>
        </p:nvSpPr>
        <p:spPr/>
        <p:txBody>
          <a:bodyPr/>
          <a:lstStyle/>
          <a:p>
            <a:r>
              <a:rPr lang="en-US" dirty="0"/>
              <a:t>5G NR positioning in automotive multipath environment</a:t>
            </a:r>
          </a:p>
        </p:txBody>
      </p:sp>
      <p:sp>
        <p:nvSpPr>
          <p:cNvPr id="6" name="Content Placeholder 5">
            <a:extLst>
              <a:ext uri="{FF2B5EF4-FFF2-40B4-BE49-F238E27FC236}">
                <a16:creationId xmlns:a16="http://schemas.microsoft.com/office/drawing/2014/main" id="{6312DA9A-86FB-4358-A9FB-DE5F6C576782}"/>
              </a:ext>
            </a:extLst>
          </p:cNvPr>
          <p:cNvSpPr>
            <a:spLocks noGrp="1"/>
          </p:cNvSpPr>
          <p:nvPr>
            <p:ph sz="quarter" idx="14"/>
          </p:nvPr>
        </p:nvSpPr>
        <p:spPr>
          <a:xfrm>
            <a:off x="546210" y="1494536"/>
            <a:ext cx="4780799" cy="4681727"/>
          </a:xfrm>
        </p:spPr>
        <p:txBody>
          <a:bodyPr/>
          <a:lstStyle/>
          <a:p>
            <a:r>
              <a:rPr lang="en-US" sz="1800" dirty="0"/>
              <a:t>Location : infra vendor's Shenzhen campus</a:t>
            </a:r>
          </a:p>
          <a:p>
            <a:r>
              <a:rPr lang="en-US" sz="1800" dirty="0"/>
              <a:t>Band: n41 (2.6GHz)</a:t>
            </a:r>
          </a:p>
          <a:p>
            <a:r>
              <a:rPr lang="en-US" sz="1800" dirty="0"/>
              <a:t>Bandwidth : 100MHz</a:t>
            </a:r>
          </a:p>
          <a:p>
            <a:r>
              <a:rPr lang="en-US" sz="1800" dirty="0"/>
              <a:t>Infra vendor's </a:t>
            </a:r>
            <a:r>
              <a:rPr lang="en-US" sz="1800" dirty="0" err="1"/>
              <a:t>gNBs</a:t>
            </a:r>
            <a:endParaRPr lang="en-US" sz="1800" dirty="0"/>
          </a:p>
          <a:p>
            <a:pPr lvl="1"/>
            <a:r>
              <a:rPr lang="en-US" sz="1050" dirty="0"/>
              <a:t>5 </a:t>
            </a:r>
            <a:r>
              <a:rPr lang="en-US" sz="1050" dirty="0" err="1"/>
              <a:t>gNBs</a:t>
            </a:r>
            <a:r>
              <a:rPr lang="en-US" sz="1050" dirty="0"/>
              <a:t> operating in SA mode</a:t>
            </a:r>
          </a:p>
          <a:p>
            <a:pPr lvl="1"/>
            <a:r>
              <a:rPr lang="en-US" sz="1050" dirty="0"/>
              <a:t>64 </a:t>
            </a:r>
            <a:r>
              <a:rPr lang="en-US" sz="1050" dirty="0" err="1"/>
              <a:t>TxRUs</a:t>
            </a:r>
            <a:r>
              <a:rPr lang="en-US" sz="1050" dirty="0"/>
              <a:t> with positioning capability on each </a:t>
            </a:r>
            <a:r>
              <a:rPr lang="en-US" sz="1050" dirty="0" err="1"/>
              <a:t>gNB</a:t>
            </a:r>
            <a:endParaRPr lang="en-US" sz="1050" dirty="0"/>
          </a:p>
          <a:p>
            <a:pPr lvl="1"/>
            <a:r>
              <a:rPr lang="en-US" sz="1050" dirty="0"/>
              <a:t>30-40 meters above the ground</a:t>
            </a:r>
          </a:p>
          <a:p>
            <a:pPr lvl="1"/>
            <a:r>
              <a:rPr lang="en-US" sz="1050" dirty="0"/>
              <a:t>Tx power: 200W</a:t>
            </a:r>
          </a:p>
          <a:p>
            <a:r>
              <a:rPr lang="en-US" sz="1800" dirty="0"/>
              <a:t>Qualcomm UE</a:t>
            </a:r>
          </a:p>
          <a:p>
            <a:pPr lvl="1"/>
            <a:r>
              <a:rPr lang="en-US" sz="1050" dirty="0"/>
              <a:t>SDX60 MTP supporting up to 16 cells simultaneously for positioning</a:t>
            </a:r>
          </a:p>
          <a:p>
            <a:r>
              <a:rPr lang="en-US" sz="1800" dirty="0"/>
              <a:t>Qualcomm location server</a:t>
            </a:r>
          </a:p>
          <a:p>
            <a:pPr lvl="1"/>
            <a:r>
              <a:rPr lang="en-US" sz="1050" dirty="0"/>
              <a:t>QPoint – designed and operated by Qualcomm</a:t>
            </a:r>
          </a:p>
        </p:txBody>
      </p:sp>
      <p:grpSp>
        <p:nvGrpSpPr>
          <p:cNvPr id="57" name="Group 56">
            <a:extLst>
              <a:ext uri="{FF2B5EF4-FFF2-40B4-BE49-F238E27FC236}">
                <a16:creationId xmlns:a16="http://schemas.microsoft.com/office/drawing/2014/main" id="{4243B53E-9FBD-4873-B446-AEEBB6F20EF7}"/>
              </a:ext>
            </a:extLst>
          </p:cNvPr>
          <p:cNvGrpSpPr/>
          <p:nvPr/>
        </p:nvGrpSpPr>
        <p:grpSpPr>
          <a:xfrm>
            <a:off x="5556546" y="1445986"/>
            <a:ext cx="6189912" cy="4569027"/>
            <a:chOff x="4372902" y="2135444"/>
            <a:chExt cx="6871362" cy="3848981"/>
          </a:xfrm>
        </p:grpSpPr>
        <p:pic>
          <p:nvPicPr>
            <p:cNvPr id="9" name="Picture 8">
              <a:extLst>
                <a:ext uri="{FF2B5EF4-FFF2-40B4-BE49-F238E27FC236}">
                  <a16:creationId xmlns:a16="http://schemas.microsoft.com/office/drawing/2014/main" id="{3439F0D7-1BFF-46EA-AA6A-ABE2EF6C9C4B}"/>
                </a:ext>
              </a:extLst>
            </p:cNvPr>
            <p:cNvPicPr>
              <a:picLocks noChangeAspect="1"/>
            </p:cNvPicPr>
            <p:nvPr/>
          </p:nvPicPr>
          <p:blipFill>
            <a:blip r:embed="rId2"/>
            <a:stretch>
              <a:fillRect/>
            </a:stretch>
          </p:blipFill>
          <p:spPr>
            <a:xfrm>
              <a:off x="4372902" y="2135444"/>
              <a:ext cx="6871362" cy="3848981"/>
            </a:xfrm>
            <a:prstGeom prst="rect">
              <a:avLst/>
            </a:prstGeom>
          </p:spPr>
        </p:pic>
        <p:sp>
          <p:nvSpPr>
            <p:cNvPr id="50" name="TextBox 49">
              <a:extLst>
                <a:ext uri="{FF2B5EF4-FFF2-40B4-BE49-F238E27FC236}">
                  <a16:creationId xmlns:a16="http://schemas.microsoft.com/office/drawing/2014/main" id="{90E6A7C5-FDBB-4D31-981C-13F1063C9EE4}"/>
                </a:ext>
              </a:extLst>
            </p:cNvPr>
            <p:cNvSpPr txBox="1"/>
            <p:nvPr/>
          </p:nvSpPr>
          <p:spPr>
            <a:xfrm>
              <a:off x="5881687" y="3863975"/>
              <a:ext cx="76200" cy="132985"/>
            </a:xfrm>
            <a:prstGeom prst="rect">
              <a:avLst/>
            </a:prstGeom>
          </p:spPr>
          <p:txBody>
            <a:bodyPr wrap="square" lIns="0" tIns="0" rIns="0" bIns="0" rtlCol="0">
              <a:spAutoFit/>
            </a:bodyPr>
            <a:lstStyle/>
            <a:p>
              <a:pPr algn="l">
                <a:lnSpc>
                  <a:spcPct val="96000"/>
                </a:lnSpc>
              </a:pPr>
              <a:r>
                <a:rPr lang="en-US" sz="900" b="1" dirty="0">
                  <a:solidFill>
                    <a:schemeClr val="bg1"/>
                  </a:solidFill>
                  <a:effectLst>
                    <a:outerShdw blurRad="38100" dist="38100" dir="2700000" algn="tl">
                      <a:srgbClr val="000000">
                        <a:alpha val="43137"/>
                      </a:srgbClr>
                    </a:outerShdw>
                  </a:effectLst>
                  <a:latin typeface="Microsoft Sans Serif"/>
                  <a:cs typeface="Microsoft Sans Serif" panose="020B0604020202020204" pitchFamily="34" charset="0"/>
                </a:rPr>
                <a:t>1</a:t>
              </a:r>
            </a:p>
          </p:txBody>
        </p:sp>
        <p:sp>
          <p:nvSpPr>
            <p:cNvPr id="52" name="TextBox 51">
              <a:extLst>
                <a:ext uri="{FF2B5EF4-FFF2-40B4-BE49-F238E27FC236}">
                  <a16:creationId xmlns:a16="http://schemas.microsoft.com/office/drawing/2014/main" id="{1D4D3512-345F-4B1B-8785-A32F41E00726}"/>
                </a:ext>
              </a:extLst>
            </p:cNvPr>
            <p:cNvSpPr txBox="1"/>
            <p:nvPr/>
          </p:nvSpPr>
          <p:spPr>
            <a:xfrm>
              <a:off x="9329737" y="3008313"/>
              <a:ext cx="76200" cy="132985"/>
            </a:xfrm>
            <a:prstGeom prst="rect">
              <a:avLst/>
            </a:prstGeom>
          </p:spPr>
          <p:txBody>
            <a:bodyPr wrap="square" lIns="0" tIns="0" rIns="0" bIns="0" rtlCol="0">
              <a:spAutoFit/>
            </a:bodyPr>
            <a:lstStyle/>
            <a:p>
              <a:pPr algn="l">
                <a:lnSpc>
                  <a:spcPct val="96000"/>
                </a:lnSpc>
              </a:pPr>
              <a:r>
                <a:rPr lang="en-US" sz="900" b="1" dirty="0">
                  <a:solidFill>
                    <a:schemeClr val="bg1"/>
                  </a:solidFill>
                  <a:effectLst>
                    <a:outerShdw blurRad="38100" dist="38100" dir="2700000" algn="tl">
                      <a:srgbClr val="000000">
                        <a:alpha val="43137"/>
                      </a:srgbClr>
                    </a:outerShdw>
                  </a:effectLst>
                  <a:latin typeface="Microsoft Sans Serif"/>
                  <a:cs typeface="Microsoft Sans Serif" panose="020B0604020202020204" pitchFamily="34" charset="0"/>
                </a:rPr>
                <a:t>4</a:t>
              </a:r>
            </a:p>
          </p:txBody>
        </p:sp>
        <p:sp>
          <p:nvSpPr>
            <p:cNvPr id="53" name="TextBox 52">
              <a:extLst>
                <a:ext uri="{FF2B5EF4-FFF2-40B4-BE49-F238E27FC236}">
                  <a16:creationId xmlns:a16="http://schemas.microsoft.com/office/drawing/2014/main" id="{C455FE8A-A523-44AB-A3D0-38E61D456944}"/>
                </a:ext>
              </a:extLst>
            </p:cNvPr>
            <p:cNvSpPr txBox="1"/>
            <p:nvPr/>
          </p:nvSpPr>
          <p:spPr>
            <a:xfrm>
              <a:off x="10339388" y="3950553"/>
              <a:ext cx="76200" cy="132985"/>
            </a:xfrm>
            <a:prstGeom prst="rect">
              <a:avLst/>
            </a:prstGeom>
          </p:spPr>
          <p:txBody>
            <a:bodyPr wrap="square" lIns="0" tIns="0" rIns="0" bIns="0" rtlCol="0">
              <a:spAutoFit/>
            </a:bodyPr>
            <a:lstStyle/>
            <a:p>
              <a:pPr algn="l">
                <a:lnSpc>
                  <a:spcPct val="96000"/>
                </a:lnSpc>
              </a:pPr>
              <a:r>
                <a:rPr lang="en-US" sz="900" b="1" dirty="0">
                  <a:solidFill>
                    <a:schemeClr val="bg1"/>
                  </a:solidFill>
                  <a:effectLst>
                    <a:outerShdw blurRad="38100" dist="38100" dir="2700000" algn="tl">
                      <a:srgbClr val="000000">
                        <a:alpha val="43137"/>
                      </a:srgbClr>
                    </a:outerShdw>
                  </a:effectLst>
                  <a:latin typeface="Microsoft Sans Serif"/>
                  <a:cs typeface="Microsoft Sans Serif" panose="020B0604020202020204" pitchFamily="34" charset="0"/>
                </a:rPr>
                <a:t>3</a:t>
              </a:r>
            </a:p>
          </p:txBody>
        </p:sp>
        <p:sp>
          <p:nvSpPr>
            <p:cNvPr id="55" name="TextBox 54">
              <a:extLst>
                <a:ext uri="{FF2B5EF4-FFF2-40B4-BE49-F238E27FC236}">
                  <a16:creationId xmlns:a16="http://schemas.microsoft.com/office/drawing/2014/main" id="{BF8B7FCC-FF9A-4971-8208-E21D0D659383}"/>
                </a:ext>
              </a:extLst>
            </p:cNvPr>
            <p:cNvSpPr txBox="1"/>
            <p:nvPr/>
          </p:nvSpPr>
          <p:spPr>
            <a:xfrm>
              <a:off x="9820274" y="4802188"/>
              <a:ext cx="76200" cy="132985"/>
            </a:xfrm>
            <a:prstGeom prst="rect">
              <a:avLst/>
            </a:prstGeom>
          </p:spPr>
          <p:txBody>
            <a:bodyPr wrap="square" lIns="0" tIns="0" rIns="0" bIns="0" rtlCol="0">
              <a:spAutoFit/>
            </a:bodyPr>
            <a:lstStyle/>
            <a:p>
              <a:pPr algn="l">
                <a:lnSpc>
                  <a:spcPct val="96000"/>
                </a:lnSpc>
              </a:pPr>
              <a:r>
                <a:rPr lang="en-US" sz="900" b="1" dirty="0">
                  <a:solidFill>
                    <a:schemeClr val="bg1"/>
                  </a:solidFill>
                  <a:effectLst>
                    <a:outerShdw blurRad="38100" dist="38100" dir="2700000" algn="tl">
                      <a:srgbClr val="000000">
                        <a:alpha val="43137"/>
                      </a:srgbClr>
                    </a:outerShdw>
                  </a:effectLst>
                  <a:latin typeface="Microsoft Sans Serif"/>
                  <a:cs typeface="Microsoft Sans Serif" panose="020B0604020202020204" pitchFamily="34" charset="0"/>
                </a:rPr>
                <a:t>2</a:t>
              </a:r>
            </a:p>
          </p:txBody>
        </p:sp>
        <p:sp>
          <p:nvSpPr>
            <p:cNvPr id="56" name="TextBox 55">
              <a:extLst>
                <a:ext uri="{FF2B5EF4-FFF2-40B4-BE49-F238E27FC236}">
                  <a16:creationId xmlns:a16="http://schemas.microsoft.com/office/drawing/2014/main" id="{9E5983C6-2951-4BD4-81D9-769E252B989C}"/>
                </a:ext>
              </a:extLst>
            </p:cNvPr>
            <p:cNvSpPr txBox="1"/>
            <p:nvPr/>
          </p:nvSpPr>
          <p:spPr>
            <a:xfrm>
              <a:off x="7610473" y="4198828"/>
              <a:ext cx="76200" cy="132985"/>
            </a:xfrm>
            <a:prstGeom prst="rect">
              <a:avLst/>
            </a:prstGeom>
          </p:spPr>
          <p:txBody>
            <a:bodyPr wrap="square" lIns="0" tIns="0" rIns="0" bIns="0" rtlCol="0">
              <a:spAutoFit/>
            </a:bodyPr>
            <a:lstStyle/>
            <a:p>
              <a:pPr algn="l">
                <a:lnSpc>
                  <a:spcPct val="96000"/>
                </a:lnSpc>
              </a:pPr>
              <a:r>
                <a:rPr lang="en-US" sz="900" b="1" dirty="0">
                  <a:solidFill>
                    <a:schemeClr val="bg1"/>
                  </a:solidFill>
                  <a:effectLst>
                    <a:outerShdw blurRad="38100" dist="38100" dir="2700000" algn="tl">
                      <a:srgbClr val="000000">
                        <a:alpha val="43137"/>
                      </a:srgbClr>
                    </a:outerShdw>
                  </a:effectLst>
                  <a:latin typeface="Microsoft Sans Serif"/>
                  <a:cs typeface="Microsoft Sans Serif" panose="020B0604020202020204" pitchFamily="34" charset="0"/>
                </a:rPr>
                <a:t>5</a:t>
              </a:r>
            </a:p>
          </p:txBody>
        </p:sp>
      </p:grpSp>
    </p:spTree>
    <p:extLst>
      <p:ext uri="{BB962C8B-B14F-4D97-AF65-F5344CB8AC3E}">
        <p14:creationId xmlns:p14="http://schemas.microsoft.com/office/powerpoint/2010/main" val="285592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715F83-0A3C-4202-A39E-40D6880040BD}"/>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ABE90AE5-13E4-47D9-81F6-D17994F9C520}"/>
              </a:ext>
            </a:extLst>
          </p:cNvPr>
          <p:cNvSpPr>
            <a:spLocks noGrp="1"/>
          </p:cNvSpPr>
          <p:nvPr>
            <p:ph type="title"/>
          </p:nvPr>
        </p:nvSpPr>
        <p:spPr>
          <a:xfrm>
            <a:off x="495300" y="565125"/>
            <a:ext cx="11187112" cy="439479"/>
          </a:xfrm>
        </p:spPr>
        <p:txBody>
          <a:bodyPr/>
          <a:lstStyle/>
          <a:p>
            <a:r>
              <a:rPr lang="en-US" dirty="0"/>
              <a:t>Phase 1 Test</a:t>
            </a:r>
          </a:p>
        </p:txBody>
      </p:sp>
      <p:sp>
        <p:nvSpPr>
          <p:cNvPr id="5" name="Subtitle 4">
            <a:extLst>
              <a:ext uri="{FF2B5EF4-FFF2-40B4-BE49-F238E27FC236}">
                <a16:creationId xmlns:a16="http://schemas.microsoft.com/office/drawing/2014/main" id="{C7FFDFCE-B4F9-4598-9FA5-30DC35C8EFF3}"/>
              </a:ext>
            </a:extLst>
          </p:cNvPr>
          <p:cNvSpPr>
            <a:spLocks noGrp="1"/>
          </p:cNvSpPr>
          <p:nvPr>
            <p:ph type="subTitle" idx="1"/>
          </p:nvPr>
        </p:nvSpPr>
        <p:spPr>
          <a:xfrm>
            <a:off x="494189" y="1088135"/>
            <a:ext cx="11188223" cy="265907"/>
          </a:xfrm>
        </p:spPr>
        <p:txBody>
          <a:bodyPr/>
          <a:lstStyle/>
          <a:p>
            <a:r>
              <a:rPr lang="en-US" dirty="0"/>
              <a:t>Trial network in Infra vendor's Shenzhen Campus</a:t>
            </a:r>
          </a:p>
        </p:txBody>
      </p:sp>
      <p:sp>
        <p:nvSpPr>
          <p:cNvPr id="121" name="Content Placeholder 5">
            <a:extLst>
              <a:ext uri="{FF2B5EF4-FFF2-40B4-BE49-F238E27FC236}">
                <a16:creationId xmlns:a16="http://schemas.microsoft.com/office/drawing/2014/main" id="{FA0C44DC-EEC1-4DC5-B1C2-CFDC842FF5AF}"/>
              </a:ext>
            </a:extLst>
          </p:cNvPr>
          <p:cNvSpPr>
            <a:spLocks noGrp="1"/>
          </p:cNvSpPr>
          <p:nvPr>
            <p:ph sz="quarter" idx="14"/>
          </p:nvPr>
        </p:nvSpPr>
        <p:spPr>
          <a:xfrm>
            <a:off x="546210" y="1958443"/>
            <a:ext cx="4780799" cy="4217820"/>
          </a:xfrm>
        </p:spPr>
        <p:txBody>
          <a:bodyPr/>
          <a:lstStyle/>
          <a:p>
            <a:pPr marL="0" indent="0">
              <a:buNone/>
            </a:pPr>
            <a:r>
              <a:rPr lang="en-US" sz="1850" dirty="0" err="1"/>
              <a:t>gNB</a:t>
            </a:r>
            <a:r>
              <a:rPr lang="en-US" sz="1850" dirty="0"/>
              <a:t> configuration and </a:t>
            </a:r>
            <a:r>
              <a:rPr lang="en-US" sz="1850" dirty="0" err="1"/>
              <a:t>downtilt</a:t>
            </a:r>
            <a:endParaRPr lang="en-US" sz="1850" dirty="0"/>
          </a:p>
          <a:p>
            <a:r>
              <a:rPr lang="en-US" sz="1850" dirty="0"/>
              <a:t>gNB1 (PCI 1): 10.3 degrees</a:t>
            </a:r>
          </a:p>
          <a:p>
            <a:r>
              <a:rPr lang="en-US" sz="1850" dirty="0"/>
              <a:t>gNB2 (PCI 2), 7.9 degrees</a:t>
            </a:r>
          </a:p>
          <a:p>
            <a:r>
              <a:rPr lang="en-US" sz="1850" dirty="0"/>
              <a:t>gNB3 (PCI 993), 18 degrees</a:t>
            </a:r>
          </a:p>
          <a:p>
            <a:r>
              <a:rPr lang="en-US" sz="1850" dirty="0"/>
              <a:t>gNB4 </a:t>
            </a:r>
            <a:r>
              <a:rPr lang="en-US" sz="1850"/>
              <a:t>(PCI </a:t>
            </a:r>
            <a:r>
              <a:rPr lang="en-US" sz="1850" dirty="0"/>
              <a:t>996), 21.5 degrees</a:t>
            </a:r>
          </a:p>
          <a:p>
            <a:r>
              <a:rPr lang="en-US" sz="1850" dirty="0"/>
              <a:t>gNB5 (PCI 90), 20.5 degrees</a:t>
            </a:r>
          </a:p>
          <a:p>
            <a:endParaRPr lang="en-US" sz="1050" dirty="0"/>
          </a:p>
        </p:txBody>
      </p:sp>
      <p:pic>
        <p:nvPicPr>
          <p:cNvPr id="12" name="Picture 11">
            <a:extLst>
              <a:ext uri="{FF2B5EF4-FFF2-40B4-BE49-F238E27FC236}">
                <a16:creationId xmlns:a16="http://schemas.microsoft.com/office/drawing/2014/main" id="{09C4A351-B7AF-4B3E-9BD2-B9E3D1430C9A}"/>
              </a:ext>
            </a:extLst>
          </p:cNvPr>
          <p:cNvPicPr>
            <a:picLocks noChangeAspect="1"/>
          </p:cNvPicPr>
          <p:nvPr/>
        </p:nvPicPr>
        <p:blipFill>
          <a:blip r:embed="rId2"/>
          <a:stretch>
            <a:fillRect/>
          </a:stretch>
        </p:blipFill>
        <p:spPr>
          <a:xfrm>
            <a:off x="4304728" y="1958443"/>
            <a:ext cx="7496175" cy="4171950"/>
          </a:xfrm>
          <a:prstGeom prst="rect">
            <a:avLst/>
          </a:prstGeom>
        </p:spPr>
      </p:pic>
    </p:spTree>
    <p:extLst>
      <p:ext uri="{BB962C8B-B14F-4D97-AF65-F5344CB8AC3E}">
        <p14:creationId xmlns:p14="http://schemas.microsoft.com/office/powerpoint/2010/main" val="29140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CE2673-17D3-42BA-80F7-3FA7B23FAC82}"/>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8B4E4334-5B83-4449-BAEE-1BDD38842302}"/>
              </a:ext>
            </a:extLst>
          </p:cNvPr>
          <p:cNvSpPr>
            <a:spLocks noGrp="1"/>
          </p:cNvSpPr>
          <p:nvPr>
            <p:ph type="title"/>
          </p:nvPr>
        </p:nvSpPr>
        <p:spPr>
          <a:xfrm>
            <a:off x="495300" y="565125"/>
            <a:ext cx="11187112" cy="439479"/>
          </a:xfrm>
        </p:spPr>
        <p:txBody>
          <a:bodyPr/>
          <a:lstStyle/>
          <a:p>
            <a:r>
              <a:rPr lang="en-US" dirty="0"/>
              <a:t>Phase 2/3/4 Test</a:t>
            </a:r>
          </a:p>
        </p:txBody>
      </p:sp>
      <p:sp>
        <p:nvSpPr>
          <p:cNvPr id="5" name="Subtitle 4">
            <a:extLst>
              <a:ext uri="{FF2B5EF4-FFF2-40B4-BE49-F238E27FC236}">
                <a16:creationId xmlns:a16="http://schemas.microsoft.com/office/drawing/2014/main" id="{7BC9BDE4-1ABB-4B56-B5C0-3C833C66E918}"/>
              </a:ext>
            </a:extLst>
          </p:cNvPr>
          <p:cNvSpPr>
            <a:spLocks noGrp="1"/>
          </p:cNvSpPr>
          <p:nvPr>
            <p:ph type="subTitle" idx="1"/>
          </p:nvPr>
        </p:nvSpPr>
        <p:spPr/>
        <p:txBody>
          <a:bodyPr/>
          <a:lstStyle/>
          <a:p>
            <a:r>
              <a:rPr lang="en-US" dirty="0"/>
              <a:t>In Carrier's Limited Commercial or Trial Network</a:t>
            </a:r>
          </a:p>
        </p:txBody>
      </p:sp>
      <p:sp>
        <p:nvSpPr>
          <p:cNvPr id="6" name="Content Placeholder 5">
            <a:extLst>
              <a:ext uri="{FF2B5EF4-FFF2-40B4-BE49-F238E27FC236}">
                <a16:creationId xmlns:a16="http://schemas.microsoft.com/office/drawing/2014/main" id="{6312DA9A-86FB-4358-A9FB-DE5F6C576782}"/>
              </a:ext>
            </a:extLst>
          </p:cNvPr>
          <p:cNvSpPr>
            <a:spLocks noGrp="1"/>
          </p:cNvSpPr>
          <p:nvPr>
            <p:ph sz="quarter" idx="14"/>
          </p:nvPr>
        </p:nvSpPr>
        <p:spPr>
          <a:xfrm>
            <a:off x="637007" y="1475137"/>
            <a:ext cx="7481843" cy="4681727"/>
          </a:xfrm>
        </p:spPr>
        <p:txBody>
          <a:bodyPr/>
          <a:lstStyle/>
          <a:p>
            <a:r>
              <a:rPr lang="en-US" dirty="0"/>
              <a:t>Proposed Trial Location</a:t>
            </a:r>
          </a:p>
          <a:p>
            <a:pPr lvl="1"/>
            <a:r>
              <a:rPr lang="en-US" altLang="zh-CN" dirty="0"/>
              <a:t>Alt</a:t>
            </a:r>
            <a:r>
              <a:rPr lang="en-US" dirty="0"/>
              <a:t>1: Shanghai</a:t>
            </a:r>
          </a:p>
          <a:p>
            <a:pPr lvl="1"/>
            <a:r>
              <a:rPr lang="en-US" dirty="0"/>
              <a:t>Alt2: Beijing</a:t>
            </a:r>
          </a:p>
          <a:p>
            <a:r>
              <a:rPr lang="en-US" sz="2200" dirty="0"/>
              <a:t>Requirements for the selected test area </a:t>
            </a:r>
          </a:p>
          <a:p>
            <a:pPr lvl="2"/>
            <a:r>
              <a:rPr lang="en-US" dirty="0"/>
              <a:t>Includes &gt;= 20 cell sites (&gt;=  ~60 individual cells)  </a:t>
            </a:r>
          </a:p>
          <a:p>
            <a:pPr lvl="2"/>
            <a:r>
              <a:rPr lang="en-US" dirty="0"/>
              <a:t>Region with infra vendor's infra nodes</a:t>
            </a:r>
          </a:p>
          <a:p>
            <a:pPr lvl="2"/>
            <a:r>
              <a:rPr lang="en-US" dirty="0"/>
              <a:t>Region amenable to drive testing </a:t>
            </a:r>
          </a:p>
          <a:p>
            <a:pPr lvl="2"/>
            <a:r>
              <a:rPr lang="en-US" dirty="0"/>
              <a:t>If a portion of commercial network is chosen, flexibility to bring in test </a:t>
            </a:r>
            <a:r>
              <a:rPr lang="en-US" dirty="0" err="1"/>
              <a:t>gNBs</a:t>
            </a:r>
            <a:r>
              <a:rPr lang="en-US" dirty="0"/>
              <a:t> during off peak hours</a:t>
            </a:r>
          </a:p>
          <a:p>
            <a:r>
              <a:rPr lang="en-US" sz="2200" dirty="0"/>
              <a:t>Location server solutions</a:t>
            </a:r>
            <a:endParaRPr lang="en-US" sz="1400" dirty="0"/>
          </a:p>
          <a:p>
            <a:pPr lvl="1"/>
            <a:r>
              <a:rPr lang="en-US" dirty="0"/>
              <a:t>Option1: Qualcomm QPoint solution in carrier's commercial/trial network</a:t>
            </a:r>
          </a:p>
          <a:p>
            <a:pPr lvl="2"/>
            <a:r>
              <a:rPr lang="en-US" sz="1400" dirty="0"/>
              <a:t>Solution is already validated with infra vendor's </a:t>
            </a:r>
            <a:r>
              <a:rPr lang="en-US" sz="1400" dirty="0" err="1"/>
              <a:t>gNB</a:t>
            </a:r>
            <a:r>
              <a:rPr lang="en-US" sz="1400" dirty="0"/>
              <a:t> and Qualcomm UE; readily available</a:t>
            </a:r>
          </a:p>
          <a:p>
            <a:pPr lvl="2"/>
            <a:r>
              <a:rPr lang="en-US" sz="1400" dirty="0"/>
              <a:t>Need approval from carrier/infra vendor</a:t>
            </a:r>
          </a:p>
          <a:p>
            <a:pPr lvl="1"/>
            <a:r>
              <a:rPr lang="en-US" dirty="0"/>
              <a:t>Option2: infra vendor's LMF in carrier's commercial/trial network</a:t>
            </a:r>
          </a:p>
          <a:p>
            <a:pPr lvl="2"/>
            <a:r>
              <a:rPr lang="en-US" sz="1400" dirty="0"/>
              <a:t>Timeframe TBD (no earlier than late 2022), QC-infra vendor IODT not yet completed</a:t>
            </a:r>
          </a:p>
        </p:txBody>
      </p:sp>
      <p:grpSp>
        <p:nvGrpSpPr>
          <p:cNvPr id="22" name="Group 633">
            <a:extLst>
              <a:ext uri="{FF2B5EF4-FFF2-40B4-BE49-F238E27FC236}">
                <a16:creationId xmlns:a16="http://schemas.microsoft.com/office/drawing/2014/main" id="{891A4ACA-9718-4D70-B210-C4B1FA4984FD}"/>
              </a:ext>
            </a:extLst>
          </p:cNvPr>
          <p:cNvGrpSpPr/>
          <p:nvPr/>
        </p:nvGrpSpPr>
        <p:grpSpPr bwMode="auto">
          <a:xfrm>
            <a:off x="8411033" y="3176109"/>
            <a:ext cx="715231" cy="243134"/>
            <a:chOff x="2235" y="3241"/>
            <a:chExt cx="640" cy="239"/>
          </a:xfrm>
        </p:grpSpPr>
        <p:sp>
          <p:nvSpPr>
            <p:cNvPr id="54" name="Freeform 31">
              <a:extLst>
                <a:ext uri="{FF2B5EF4-FFF2-40B4-BE49-F238E27FC236}">
                  <a16:creationId xmlns:a16="http://schemas.microsoft.com/office/drawing/2014/main" id="{B02FFA53-6AFA-4B70-B103-E7191DBCCC07}"/>
                </a:ext>
              </a:extLst>
            </p:cNvPr>
            <p:cNvSpPr/>
            <p:nvPr/>
          </p:nvSpPr>
          <p:spPr bwMode="auto">
            <a:xfrm>
              <a:off x="2235" y="3361"/>
              <a:ext cx="640" cy="119"/>
            </a:xfrm>
            <a:custGeom>
              <a:avLst/>
              <a:gdLst>
                <a:gd name="T0" fmla="*/ 0 w 268"/>
                <a:gd name="T1" fmla="*/ 2147483647 h 50"/>
                <a:gd name="T2" fmla="*/ 0 w 268"/>
                <a:gd name="T3" fmla="*/ 2147483647 h 50"/>
                <a:gd name="T4" fmla="*/ 2147483647 w 268"/>
                <a:gd name="T5" fmla="*/ 2147483647 h 50"/>
                <a:gd name="T6" fmla="*/ 2147483647 w 268"/>
                <a:gd name="T7" fmla="*/ 2147483647 h 50"/>
                <a:gd name="T8" fmla="*/ 2147483647 w 268"/>
                <a:gd name="T9" fmla="*/ 2147483647 h 50"/>
                <a:gd name="T10" fmla="*/ 2147483647 w 268"/>
                <a:gd name="T11" fmla="*/ 2147483647 h 50"/>
                <a:gd name="T12" fmla="*/ 2147483647 w 268"/>
                <a:gd name="T13" fmla="*/ 2147483647 h 50"/>
                <a:gd name="T14" fmla="*/ 2147483647 w 268"/>
                <a:gd name="T15" fmla="*/ 0 h 50"/>
                <a:gd name="T16" fmla="*/ 0 w 268"/>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
                <a:gd name="T28" fmla="*/ 0 h 50"/>
                <a:gd name="T29" fmla="*/ 268 w 268"/>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 h="50">
                  <a:moveTo>
                    <a:pt x="0" y="2"/>
                  </a:moveTo>
                  <a:cubicBezTo>
                    <a:pt x="0" y="5"/>
                    <a:pt x="0" y="5"/>
                    <a:pt x="0" y="5"/>
                  </a:cubicBezTo>
                  <a:cubicBezTo>
                    <a:pt x="145" y="50"/>
                    <a:pt x="145" y="50"/>
                    <a:pt x="145" y="50"/>
                  </a:cubicBezTo>
                  <a:cubicBezTo>
                    <a:pt x="268" y="12"/>
                    <a:pt x="268" y="12"/>
                    <a:pt x="268" y="12"/>
                  </a:cubicBezTo>
                  <a:cubicBezTo>
                    <a:pt x="268" y="9"/>
                    <a:pt x="268" y="9"/>
                    <a:pt x="268" y="9"/>
                  </a:cubicBezTo>
                  <a:cubicBezTo>
                    <a:pt x="263" y="7"/>
                    <a:pt x="263" y="7"/>
                    <a:pt x="263" y="7"/>
                  </a:cubicBezTo>
                  <a:cubicBezTo>
                    <a:pt x="241" y="14"/>
                    <a:pt x="147" y="44"/>
                    <a:pt x="145" y="45"/>
                  </a:cubicBezTo>
                  <a:cubicBezTo>
                    <a:pt x="144" y="44"/>
                    <a:pt x="30" y="8"/>
                    <a:pt x="5"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grpSp>
          <p:nvGrpSpPr>
            <p:cNvPr id="58" name="Group 684">
              <a:extLst>
                <a:ext uri="{FF2B5EF4-FFF2-40B4-BE49-F238E27FC236}">
                  <a16:creationId xmlns:a16="http://schemas.microsoft.com/office/drawing/2014/main" id="{8CD4A5B9-BBF0-467F-9F20-51CC8DD10F59}"/>
                </a:ext>
              </a:extLst>
            </p:cNvPr>
            <p:cNvGrpSpPr/>
            <p:nvPr/>
          </p:nvGrpSpPr>
          <p:grpSpPr bwMode="auto">
            <a:xfrm>
              <a:off x="2312" y="3241"/>
              <a:ext cx="469" cy="168"/>
              <a:chOff x="1863601" y="5157996"/>
              <a:chExt cx="980671" cy="350102"/>
            </a:xfrm>
          </p:grpSpPr>
          <p:grpSp>
            <p:nvGrpSpPr>
              <p:cNvPr id="59" name="Group 238">
                <a:extLst>
                  <a:ext uri="{FF2B5EF4-FFF2-40B4-BE49-F238E27FC236}">
                    <a16:creationId xmlns:a16="http://schemas.microsoft.com/office/drawing/2014/main" id="{F994EFC5-BD93-4E07-AFF2-A695503C277E}"/>
                  </a:ext>
                </a:extLst>
              </p:cNvPr>
              <p:cNvGrpSpPr/>
              <p:nvPr/>
            </p:nvGrpSpPr>
            <p:grpSpPr bwMode="auto">
              <a:xfrm>
                <a:off x="1863601" y="5277450"/>
                <a:ext cx="270527" cy="215298"/>
                <a:chOff x="2401888" y="1196975"/>
                <a:chExt cx="917575" cy="730251"/>
              </a:xfrm>
            </p:grpSpPr>
            <p:sp>
              <p:nvSpPr>
                <p:cNvPr id="87" name="Freeform 111">
                  <a:extLst>
                    <a:ext uri="{FF2B5EF4-FFF2-40B4-BE49-F238E27FC236}">
                      <a16:creationId xmlns:a16="http://schemas.microsoft.com/office/drawing/2014/main" id="{41B62449-A638-4BAE-AEC7-DFA19997D84A}"/>
                    </a:ext>
                  </a:extLst>
                </p:cNvPr>
                <p:cNvSpPr/>
                <p:nvPr/>
              </p:nvSpPr>
              <p:spPr bwMode="auto">
                <a:xfrm>
                  <a:off x="3089275" y="1412875"/>
                  <a:ext cx="28575" cy="239713"/>
                </a:xfrm>
                <a:custGeom>
                  <a:avLst/>
                  <a:gdLst>
                    <a:gd name="T0" fmla="*/ 2147483647 w 9"/>
                    <a:gd name="T1" fmla="*/ 0 h 75"/>
                    <a:gd name="T2" fmla="*/ 2147483647 w 9"/>
                    <a:gd name="T3" fmla="*/ 2147483647 h 75"/>
                    <a:gd name="T4" fmla="*/ 0 w 9"/>
                    <a:gd name="T5" fmla="*/ 2147483647 h 75"/>
                    <a:gd name="T6" fmla="*/ 2147483647 w 9"/>
                    <a:gd name="T7" fmla="*/ 2147483647 h 75"/>
                    <a:gd name="T8" fmla="*/ 2147483647 w 9"/>
                    <a:gd name="T9" fmla="*/ 2147483647 h 75"/>
                    <a:gd name="T10" fmla="*/ 2147483647 w 9"/>
                    <a:gd name="T11" fmla="*/ 0 h 75"/>
                    <a:gd name="T12" fmla="*/ 2147483647 w 9"/>
                    <a:gd name="T13" fmla="*/ 0 h 75"/>
                    <a:gd name="T14" fmla="*/ 0 60000 65536"/>
                    <a:gd name="T15" fmla="*/ 0 60000 65536"/>
                    <a:gd name="T16" fmla="*/ 0 60000 65536"/>
                    <a:gd name="T17" fmla="*/ 0 60000 65536"/>
                    <a:gd name="T18" fmla="*/ 0 60000 65536"/>
                    <a:gd name="T19" fmla="*/ 0 60000 65536"/>
                    <a:gd name="T20" fmla="*/ 0 60000 65536"/>
                    <a:gd name="T21" fmla="*/ 0 w 9"/>
                    <a:gd name="T22" fmla="*/ 0 h 75"/>
                    <a:gd name="T23" fmla="*/ 9 w 9"/>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5">
                      <a:moveTo>
                        <a:pt x="6" y="0"/>
                      </a:moveTo>
                      <a:cubicBezTo>
                        <a:pt x="6" y="59"/>
                        <a:pt x="6" y="59"/>
                        <a:pt x="6" y="59"/>
                      </a:cubicBezTo>
                      <a:cubicBezTo>
                        <a:pt x="6" y="64"/>
                        <a:pt x="5" y="69"/>
                        <a:pt x="0" y="72"/>
                      </a:cubicBezTo>
                      <a:cubicBezTo>
                        <a:pt x="2" y="75"/>
                        <a:pt x="2" y="75"/>
                        <a:pt x="2" y="75"/>
                      </a:cubicBezTo>
                      <a:cubicBezTo>
                        <a:pt x="8" y="71"/>
                        <a:pt x="9" y="64"/>
                        <a:pt x="9" y="59"/>
                      </a:cubicBezTo>
                      <a:cubicBezTo>
                        <a:pt x="9" y="0"/>
                        <a:pt x="9" y="0"/>
                        <a:pt x="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88" name="Freeform 113">
                  <a:extLst>
                    <a:ext uri="{FF2B5EF4-FFF2-40B4-BE49-F238E27FC236}">
                      <a16:creationId xmlns:a16="http://schemas.microsoft.com/office/drawing/2014/main" id="{96A37618-C201-4651-973B-82F07747C52B}"/>
                    </a:ext>
                  </a:extLst>
                </p:cNvPr>
                <p:cNvSpPr/>
                <p:nvPr/>
              </p:nvSpPr>
              <p:spPr bwMode="auto">
                <a:xfrm>
                  <a:off x="2605088" y="1554163"/>
                  <a:ext cx="714375" cy="295275"/>
                </a:xfrm>
                <a:custGeom>
                  <a:avLst/>
                  <a:gdLst>
                    <a:gd name="T0" fmla="*/ 2147483647 w 450"/>
                    <a:gd name="T1" fmla="*/ 2147483647 h 186"/>
                    <a:gd name="T2" fmla="*/ 2147483647 w 450"/>
                    <a:gd name="T3" fmla="*/ 2147483647 h 186"/>
                    <a:gd name="T4" fmla="*/ 2147483647 w 450"/>
                    <a:gd name="T5" fmla="*/ 2147483647 h 186"/>
                    <a:gd name="T6" fmla="*/ 2147483647 w 450"/>
                    <a:gd name="T7" fmla="*/ 0 h 186"/>
                    <a:gd name="T8" fmla="*/ 0 w 450"/>
                    <a:gd name="T9" fmla="*/ 0 h 186"/>
                    <a:gd name="T10" fmla="*/ 0 w 450"/>
                    <a:gd name="T11" fmla="*/ 2147483647 h 186"/>
                    <a:gd name="T12" fmla="*/ 2147483647 w 450"/>
                    <a:gd name="T13" fmla="*/ 2147483647 h 186"/>
                    <a:gd name="T14" fmla="*/ 2147483647 w 450"/>
                    <a:gd name="T15" fmla="*/ 2147483647 h 186"/>
                    <a:gd name="T16" fmla="*/ 2147483647 w 450"/>
                    <a:gd name="T17" fmla="*/ 2147483647 h 186"/>
                    <a:gd name="T18" fmla="*/ 2147483647 w 450"/>
                    <a:gd name="T19" fmla="*/ 2147483647 h 186"/>
                    <a:gd name="T20" fmla="*/ 2147483647 w 450"/>
                    <a:gd name="T21" fmla="*/ 2147483647 h 186"/>
                    <a:gd name="T22" fmla="*/ 2147483647 w 450"/>
                    <a:gd name="T23" fmla="*/ 2147483647 h 186"/>
                    <a:gd name="T24" fmla="*/ 2147483647 w 450"/>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
                    <a:gd name="T40" fmla="*/ 0 h 186"/>
                    <a:gd name="T41" fmla="*/ 450 w 450"/>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 h="186">
                      <a:moveTo>
                        <a:pt x="450" y="30"/>
                      </a:moveTo>
                      <a:lnTo>
                        <a:pt x="444" y="28"/>
                      </a:lnTo>
                      <a:lnTo>
                        <a:pt x="271" y="86"/>
                      </a:lnTo>
                      <a:lnTo>
                        <a:pt x="6" y="0"/>
                      </a:lnTo>
                      <a:lnTo>
                        <a:pt x="0" y="0"/>
                      </a:lnTo>
                      <a:lnTo>
                        <a:pt x="0" y="4"/>
                      </a:lnTo>
                      <a:lnTo>
                        <a:pt x="267" y="92"/>
                      </a:lnTo>
                      <a:lnTo>
                        <a:pt x="267" y="184"/>
                      </a:lnTo>
                      <a:lnTo>
                        <a:pt x="271" y="186"/>
                      </a:lnTo>
                      <a:lnTo>
                        <a:pt x="273" y="184"/>
                      </a:lnTo>
                      <a:lnTo>
                        <a:pt x="273" y="92"/>
                      </a:lnTo>
                      <a:lnTo>
                        <a:pt x="450" y="34"/>
                      </a:lnTo>
                      <a:lnTo>
                        <a:pt x="45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89" name="Freeform 114">
                  <a:extLst>
                    <a:ext uri="{FF2B5EF4-FFF2-40B4-BE49-F238E27FC236}">
                      <a16:creationId xmlns:a16="http://schemas.microsoft.com/office/drawing/2014/main" id="{568DF79B-31EA-41A9-B123-DAE62F46B74A}"/>
                    </a:ext>
                  </a:extLst>
                </p:cNvPr>
                <p:cNvSpPr/>
                <p:nvPr/>
              </p:nvSpPr>
              <p:spPr bwMode="auto">
                <a:xfrm>
                  <a:off x="2924175" y="1687513"/>
                  <a:ext cx="82550" cy="127000"/>
                </a:xfrm>
                <a:custGeom>
                  <a:avLst/>
                  <a:gdLst>
                    <a:gd name="T0" fmla="*/ 0 w 52"/>
                    <a:gd name="T1" fmla="*/ 0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2147483647 w 52"/>
                    <a:gd name="T15" fmla="*/ 2147483647 h 80"/>
                    <a:gd name="T16" fmla="*/ 2147483647 w 52"/>
                    <a:gd name="T17" fmla="*/ 2147483647 h 80"/>
                    <a:gd name="T18" fmla="*/ 2147483647 w 52"/>
                    <a:gd name="T19" fmla="*/ 2147483647 h 80"/>
                    <a:gd name="T20" fmla="*/ 2147483647 w 52"/>
                    <a:gd name="T21" fmla="*/ 2147483647 h 80"/>
                    <a:gd name="T22" fmla="*/ 0 w 52"/>
                    <a:gd name="T23" fmla="*/ 2147483647 h 80"/>
                    <a:gd name="T24" fmla="*/ 0 w 52"/>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80"/>
                    <a:gd name="T41" fmla="*/ 52 w 5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80">
                      <a:moveTo>
                        <a:pt x="0" y="0"/>
                      </a:moveTo>
                      <a:lnTo>
                        <a:pt x="52" y="18"/>
                      </a:lnTo>
                      <a:lnTo>
                        <a:pt x="52" y="80"/>
                      </a:lnTo>
                      <a:lnTo>
                        <a:pt x="40" y="76"/>
                      </a:lnTo>
                      <a:lnTo>
                        <a:pt x="40" y="20"/>
                      </a:lnTo>
                      <a:lnTo>
                        <a:pt x="32" y="18"/>
                      </a:lnTo>
                      <a:lnTo>
                        <a:pt x="32" y="74"/>
                      </a:lnTo>
                      <a:lnTo>
                        <a:pt x="20" y="70"/>
                      </a:lnTo>
                      <a:lnTo>
                        <a:pt x="20" y="14"/>
                      </a:lnTo>
                      <a:lnTo>
                        <a:pt x="12" y="10"/>
                      </a:lnTo>
                      <a:lnTo>
                        <a:pt x="12" y="66"/>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0" name="Freeform 115">
                  <a:extLst>
                    <a:ext uri="{FF2B5EF4-FFF2-40B4-BE49-F238E27FC236}">
                      <a16:creationId xmlns:a16="http://schemas.microsoft.com/office/drawing/2014/main" id="{4D89D06B-A0DD-40FD-A10C-6DCB2E55652B}"/>
                    </a:ext>
                  </a:extLst>
                </p:cNvPr>
                <p:cNvSpPr/>
                <p:nvPr/>
              </p:nvSpPr>
              <p:spPr bwMode="auto">
                <a:xfrm>
                  <a:off x="2636838" y="1598613"/>
                  <a:ext cx="119063" cy="69850"/>
                </a:xfrm>
                <a:custGeom>
                  <a:avLst/>
                  <a:gdLst>
                    <a:gd name="T0" fmla="*/ 0 w 75"/>
                    <a:gd name="T1" fmla="*/ 0 h 44"/>
                    <a:gd name="T2" fmla="*/ 2147483647 w 75"/>
                    <a:gd name="T3" fmla="*/ 2147483647 h 44"/>
                    <a:gd name="T4" fmla="*/ 2147483647 w 75"/>
                    <a:gd name="T5" fmla="*/ 2147483647 h 44"/>
                    <a:gd name="T6" fmla="*/ 2147483647 w 75"/>
                    <a:gd name="T7" fmla="*/ 2147483647 h 44"/>
                    <a:gd name="T8" fmla="*/ 2147483647 w 75"/>
                    <a:gd name="T9" fmla="*/ 2147483647 h 44"/>
                    <a:gd name="T10" fmla="*/ 0 w 75"/>
                    <a:gd name="T11" fmla="*/ 2147483647 h 44"/>
                    <a:gd name="T12" fmla="*/ 0 w 75"/>
                    <a:gd name="T13" fmla="*/ 0 h 44"/>
                    <a:gd name="T14" fmla="*/ 0 60000 65536"/>
                    <a:gd name="T15" fmla="*/ 0 60000 65536"/>
                    <a:gd name="T16" fmla="*/ 0 60000 65536"/>
                    <a:gd name="T17" fmla="*/ 0 60000 65536"/>
                    <a:gd name="T18" fmla="*/ 0 60000 65536"/>
                    <a:gd name="T19" fmla="*/ 0 60000 65536"/>
                    <a:gd name="T20" fmla="*/ 0 60000 65536"/>
                    <a:gd name="T21" fmla="*/ 0 w 75"/>
                    <a:gd name="T22" fmla="*/ 0 h 44"/>
                    <a:gd name="T23" fmla="*/ 75 w 7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44">
                      <a:moveTo>
                        <a:pt x="0" y="0"/>
                      </a:moveTo>
                      <a:lnTo>
                        <a:pt x="75" y="24"/>
                      </a:lnTo>
                      <a:lnTo>
                        <a:pt x="75" y="44"/>
                      </a:lnTo>
                      <a:lnTo>
                        <a:pt x="71" y="42"/>
                      </a:lnTo>
                      <a:lnTo>
                        <a:pt x="69" y="28"/>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1" name="Freeform 117">
                  <a:extLst>
                    <a:ext uri="{FF2B5EF4-FFF2-40B4-BE49-F238E27FC236}">
                      <a16:creationId xmlns:a16="http://schemas.microsoft.com/office/drawing/2014/main" id="{8E058A4E-2525-4E1B-A6C2-1EC78455C36E}"/>
                    </a:ext>
                  </a:extLst>
                </p:cNvPr>
                <p:cNvSpPr/>
                <p:nvPr/>
              </p:nvSpPr>
              <p:spPr bwMode="auto">
                <a:xfrm>
                  <a:off x="2503488" y="1766888"/>
                  <a:ext cx="395288" cy="101600"/>
                </a:xfrm>
                <a:custGeom>
                  <a:avLst/>
                  <a:gdLst>
                    <a:gd name="T0" fmla="*/ 0 w 124"/>
                    <a:gd name="T1" fmla="*/ 2147483647 h 32"/>
                    <a:gd name="T2" fmla="*/ 2147483647 w 124"/>
                    <a:gd name="T3" fmla="*/ 2147483647 h 32"/>
                    <a:gd name="T4" fmla="*/ 2147483647 w 124"/>
                    <a:gd name="T5" fmla="*/ 2147483647 h 32"/>
                    <a:gd name="T6" fmla="*/ 2147483647 w 124"/>
                    <a:gd name="T7" fmla="*/ 2147483647 h 32"/>
                    <a:gd name="T8" fmla="*/ 2147483647 w 124"/>
                    <a:gd name="T9" fmla="*/ 2147483647 h 32"/>
                    <a:gd name="T10" fmla="*/ 2147483647 w 124"/>
                    <a:gd name="T11" fmla="*/ 2147483647 h 32"/>
                    <a:gd name="T12" fmla="*/ 2147483647 w 124"/>
                    <a:gd name="T13" fmla="*/ 2147483647 h 32"/>
                    <a:gd name="T14" fmla="*/ 2147483647 w 124"/>
                    <a:gd name="T15" fmla="*/ 0 h 32"/>
                    <a:gd name="T16" fmla="*/ 0 w 124"/>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2"/>
                    <a:gd name="T29" fmla="*/ 124 w 1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2">
                      <a:moveTo>
                        <a:pt x="0" y="4"/>
                      </a:moveTo>
                      <a:cubicBezTo>
                        <a:pt x="87" y="32"/>
                        <a:pt x="87" y="32"/>
                        <a:pt x="87" y="32"/>
                      </a:cubicBezTo>
                      <a:cubicBezTo>
                        <a:pt x="124" y="21"/>
                        <a:pt x="124" y="21"/>
                        <a:pt x="124" y="21"/>
                      </a:cubicBezTo>
                      <a:cubicBezTo>
                        <a:pt x="103" y="14"/>
                        <a:pt x="103" y="14"/>
                        <a:pt x="103" y="14"/>
                      </a:cubicBezTo>
                      <a:cubicBezTo>
                        <a:pt x="101" y="17"/>
                        <a:pt x="101" y="17"/>
                        <a:pt x="101" y="17"/>
                      </a:cubicBezTo>
                      <a:cubicBezTo>
                        <a:pt x="101" y="17"/>
                        <a:pt x="108" y="19"/>
                        <a:pt x="113" y="21"/>
                      </a:cubicBezTo>
                      <a:cubicBezTo>
                        <a:pt x="105" y="23"/>
                        <a:pt x="88" y="28"/>
                        <a:pt x="87" y="28"/>
                      </a:cubicBezTo>
                      <a:cubicBezTo>
                        <a:pt x="86" y="28"/>
                        <a:pt x="1" y="0"/>
                        <a:pt x="1"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2" name="Freeform 118">
                  <a:extLst>
                    <a:ext uri="{FF2B5EF4-FFF2-40B4-BE49-F238E27FC236}">
                      <a16:creationId xmlns:a16="http://schemas.microsoft.com/office/drawing/2014/main" id="{6A4F63B9-61F8-4DAB-870D-03D5C550970A}"/>
                    </a:ext>
                  </a:extLst>
                </p:cNvPr>
                <p:cNvSpPr/>
                <p:nvPr/>
              </p:nvSpPr>
              <p:spPr bwMode="auto">
                <a:xfrm>
                  <a:off x="2401888" y="1763713"/>
                  <a:ext cx="566738" cy="163513"/>
                </a:xfrm>
                <a:custGeom>
                  <a:avLst/>
                  <a:gdLst>
                    <a:gd name="T0" fmla="*/ 2147483647 w 178"/>
                    <a:gd name="T1" fmla="*/ 2147483647 h 51"/>
                    <a:gd name="T2" fmla="*/ 2147483647 w 178"/>
                    <a:gd name="T3" fmla="*/ 2147483647 h 51"/>
                    <a:gd name="T4" fmla="*/ 2147483647 w 178"/>
                    <a:gd name="T5" fmla="*/ 2147483647 h 51"/>
                    <a:gd name="T6" fmla="*/ 2147483647 w 178"/>
                    <a:gd name="T7" fmla="*/ 2147483647 h 51"/>
                    <a:gd name="T8" fmla="*/ 2147483647 w 178"/>
                    <a:gd name="T9" fmla="*/ 0 h 51"/>
                    <a:gd name="T10" fmla="*/ 0 w 178"/>
                    <a:gd name="T11" fmla="*/ 2147483647 h 51"/>
                    <a:gd name="T12" fmla="*/ 2147483647 w 178"/>
                    <a:gd name="T13" fmla="*/ 2147483647 h 51"/>
                    <a:gd name="T14" fmla="*/ 2147483647 w 178"/>
                    <a:gd name="T15" fmla="*/ 2147483647 h 51"/>
                    <a:gd name="T16" fmla="*/ 2147483647 w 178"/>
                    <a:gd name="T17" fmla="*/ 2147483647 h 51"/>
                    <a:gd name="T18" fmla="*/ 2147483647 w 178"/>
                    <a:gd name="T19" fmla="*/ 2147483647 h 51"/>
                    <a:gd name="T20" fmla="*/ 2147483647 w 178"/>
                    <a:gd name="T21" fmla="*/ 2147483647 h 51"/>
                    <a:gd name="T22" fmla="*/ 2147483647 w 178"/>
                    <a:gd name="T23" fmla="*/ 2147483647 h 51"/>
                    <a:gd name="T24" fmla="*/ 2147483647 w 178"/>
                    <a:gd name="T25" fmla="*/ 2147483647 h 51"/>
                    <a:gd name="T26" fmla="*/ 2147483647 w 178"/>
                    <a:gd name="T27" fmla="*/ 2147483647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
                    <a:gd name="T43" fmla="*/ 0 h 51"/>
                    <a:gd name="T44" fmla="*/ 178 w 178"/>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 h="51">
                      <a:moveTo>
                        <a:pt x="178" y="23"/>
                      </a:moveTo>
                      <a:cubicBezTo>
                        <a:pt x="175" y="22"/>
                        <a:pt x="175" y="22"/>
                        <a:pt x="175" y="22"/>
                      </a:cubicBezTo>
                      <a:cubicBezTo>
                        <a:pt x="164" y="26"/>
                        <a:pt x="135" y="35"/>
                        <a:pt x="132" y="36"/>
                      </a:cubicBezTo>
                      <a:cubicBezTo>
                        <a:pt x="129" y="36"/>
                        <a:pt x="126" y="39"/>
                        <a:pt x="125" y="42"/>
                      </a:cubicBezTo>
                      <a:cubicBezTo>
                        <a:pt x="1" y="0"/>
                        <a:pt x="1" y="0"/>
                        <a:pt x="1" y="0"/>
                      </a:cubicBezTo>
                      <a:cubicBezTo>
                        <a:pt x="0" y="1"/>
                        <a:pt x="0" y="2"/>
                        <a:pt x="0" y="3"/>
                      </a:cubicBezTo>
                      <a:cubicBezTo>
                        <a:pt x="125" y="45"/>
                        <a:pt x="125" y="45"/>
                        <a:pt x="125" y="45"/>
                      </a:cubicBezTo>
                      <a:cubicBezTo>
                        <a:pt x="125" y="47"/>
                        <a:pt x="125" y="48"/>
                        <a:pt x="125" y="50"/>
                      </a:cubicBezTo>
                      <a:cubicBezTo>
                        <a:pt x="127" y="51"/>
                        <a:pt x="127" y="51"/>
                        <a:pt x="127" y="51"/>
                      </a:cubicBezTo>
                      <a:cubicBezTo>
                        <a:pt x="128" y="51"/>
                        <a:pt x="128" y="51"/>
                        <a:pt x="128" y="51"/>
                      </a:cubicBezTo>
                      <a:cubicBezTo>
                        <a:pt x="128" y="48"/>
                        <a:pt x="128" y="46"/>
                        <a:pt x="128" y="44"/>
                      </a:cubicBezTo>
                      <a:cubicBezTo>
                        <a:pt x="129" y="42"/>
                        <a:pt x="130" y="39"/>
                        <a:pt x="133" y="39"/>
                      </a:cubicBezTo>
                      <a:cubicBezTo>
                        <a:pt x="136" y="38"/>
                        <a:pt x="169" y="28"/>
                        <a:pt x="178" y="25"/>
                      </a:cubicBezTo>
                      <a:lnTo>
                        <a:pt x="178"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3" name="Freeform 120">
                  <a:extLst>
                    <a:ext uri="{FF2B5EF4-FFF2-40B4-BE49-F238E27FC236}">
                      <a16:creationId xmlns:a16="http://schemas.microsoft.com/office/drawing/2014/main" id="{69DB1071-51CB-4DD0-BFA0-90D6869B16EC}"/>
                    </a:ext>
                  </a:extLst>
                </p:cNvPr>
                <p:cNvSpPr/>
                <p:nvPr/>
              </p:nvSpPr>
              <p:spPr bwMode="auto">
                <a:xfrm>
                  <a:off x="2674938" y="1196975"/>
                  <a:ext cx="571500" cy="471488"/>
                </a:xfrm>
                <a:custGeom>
                  <a:avLst/>
                  <a:gdLst>
                    <a:gd name="T0" fmla="*/ 2147483647 w 360"/>
                    <a:gd name="T1" fmla="*/ 2147483647 h 297"/>
                    <a:gd name="T2" fmla="*/ 2147483647 w 360"/>
                    <a:gd name="T3" fmla="*/ 2147483647 h 297"/>
                    <a:gd name="T4" fmla="*/ 2147483647 w 360"/>
                    <a:gd name="T5" fmla="*/ 2147483647 h 297"/>
                    <a:gd name="T6" fmla="*/ 2147483647 w 360"/>
                    <a:gd name="T7" fmla="*/ 2147483647 h 297"/>
                    <a:gd name="T8" fmla="*/ 2147483647 w 360"/>
                    <a:gd name="T9" fmla="*/ 2147483647 h 297"/>
                    <a:gd name="T10" fmla="*/ 2147483647 w 360"/>
                    <a:gd name="T11" fmla="*/ 2147483647 h 297"/>
                    <a:gd name="T12" fmla="*/ 2147483647 w 360"/>
                    <a:gd name="T13" fmla="*/ 2147483647 h 297"/>
                    <a:gd name="T14" fmla="*/ 2147483647 w 360"/>
                    <a:gd name="T15" fmla="*/ 2147483647 h 297"/>
                    <a:gd name="T16" fmla="*/ 2147483647 w 360"/>
                    <a:gd name="T17" fmla="*/ 0 h 297"/>
                    <a:gd name="T18" fmla="*/ 0 w 360"/>
                    <a:gd name="T19" fmla="*/ 2147483647 h 297"/>
                    <a:gd name="T20" fmla="*/ 0 w 360"/>
                    <a:gd name="T21" fmla="*/ 2147483647 h 297"/>
                    <a:gd name="T22" fmla="*/ 2147483647 w 360"/>
                    <a:gd name="T23" fmla="*/ 2147483647 h 297"/>
                    <a:gd name="T24" fmla="*/ 2147483647 w 360"/>
                    <a:gd name="T25" fmla="*/ 2147483647 h 297"/>
                    <a:gd name="T26" fmla="*/ 0 w 360"/>
                    <a:gd name="T27" fmla="*/ 2147483647 h 297"/>
                    <a:gd name="T28" fmla="*/ 0 w 360"/>
                    <a:gd name="T29" fmla="*/ 2147483647 h 297"/>
                    <a:gd name="T30" fmla="*/ 2147483647 w 360"/>
                    <a:gd name="T31" fmla="*/ 2147483647 h 297"/>
                    <a:gd name="T32" fmla="*/ 2147483647 w 360"/>
                    <a:gd name="T33" fmla="*/ 2147483647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297"/>
                    <a:gd name="T53" fmla="*/ 360 w 360"/>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297">
                      <a:moveTo>
                        <a:pt x="263" y="287"/>
                      </a:moveTo>
                      <a:lnTo>
                        <a:pt x="302" y="263"/>
                      </a:lnTo>
                      <a:lnTo>
                        <a:pt x="360" y="245"/>
                      </a:lnTo>
                      <a:lnTo>
                        <a:pt x="360" y="237"/>
                      </a:lnTo>
                      <a:lnTo>
                        <a:pt x="300" y="257"/>
                      </a:lnTo>
                      <a:lnTo>
                        <a:pt x="261" y="281"/>
                      </a:lnTo>
                      <a:lnTo>
                        <a:pt x="229" y="289"/>
                      </a:lnTo>
                      <a:lnTo>
                        <a:pt x="229" y="72"/>
                      </a:lnTo>
                      <a:lnTo>
                        <a:pt x="4" y="0"/>
                      </a:lnTo>
                      <a:lnTo>
                        <a:pt x="0" y="2"/>
                      </a:lnTo>
                      <a:lnTo>
                        <a:pt x="0" y="6"/>
                      </a:lnTo>
                      <a:lnTo>
                        <a:pt x="223" y="76"/>
                      </a:lnTo>
                      <a:lnTo>
                        <a:pt x="223" y="289"/>
                      </a:lnTo>
                      <a:lnTo>
                        <a:pt x="0" y="219"/>
                      </a:lnTo>
                      <a:lnTo>
                        <a:pt x="0" y="227"/>
                      </a:lnTo>
                      <a:lnTo>
                        <a:pt x="225" y="297"/>
                      </a:lnTo>
                      <a:lnTo>
                        <a:pt x="263" y="2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4" name="Freeform 121">
                  <a:extLst>
                    <a:ext uri="{FF2B5EF4-FFF2-40B4-BE49-F238E27FC236}">
                      <a16:creationId xmlns:a16="http://schemas.microsoft.com/office/drawing/2014/main" id="{9C7BD5A9-3071-4409-B26A-EE4AE4A3A140}"/>
                    </a:ext>
                  </a:extLst>
                </p:cNvPr>
                <p:cNvSpPr/>
                <p:nvPr/>
              </p:nvSpPr>
              <p:spPr bwMode="auto">
                <a:xfrm>
                  <a:off x="2709863"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5" name="Oval 122">
                  <a:extLst>
                    <a:ext uri="{FF2B5EF4-FFF2-40B4-BE49-F238E27FC236}">
                      <a16:creationId xmlns:a16="http://schemas.microsoft.com/office/drawing/2014/main" id="{AB4C1B35-44E5-4F07-9376-B70B357A9FAB}"/>
                    </a:ext>
                  </a:extLst>
                </p:cNvPr>
                <p:cNvSpPr>
                  <a:spLocks noChangeArrowheads="1"/>
                </p:cNvSpPr>
                <p:nvPr/>
              </p:nvSpPr>
              <p:spPr bwMode="auto">
                <a:xfrm>
                  <a:off x="2968625" y="1592263"/>
                  <a:ext cx="22225"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buFontTx/>
                    <a:buNone/>
                    <a:defRPr/>
                  </a:pPr>
                  <a:endParaRPr lang="en-US" altLang="zh-CN" kern="0">
                    <a:solidFill>
                      <a:srgbClr val="000000"/>
                    </a:solidFill>
                    <a:latin typeface="宋体" panose="02010600030101010101" pitchFamily="2" charset="-122"/>
                  </a:endParaRPr>
                </a:p>
              </p:txBody>
            </p:sp>
            <p:sp>
              <p:nvSpPr>
                <p:cNvPr id="96" name="Freeform 123">
                  <a:extLst>
                    <a:ext uri="{FF2B5EF4-FFF2-40B4-BE49-F238E27FC236}">
                      <a16:creationId xmlns:a16="http://schemas.microsoft.com/office/drawing/2014/main" id="{34231132-A7D7-4054-B355-D482E2AC5CAA}"/>
                    </a:ext>
                  </a:extLst>
                </p:cNvPr>
                <p:cNvSpPr/>
                <p:nvPr/>
              </p:nvSpPr>
              <p:spPr bwMode="auto">
                <a:xfrm>
                  <a:off x="3035300" y="1285875"/>
                  <a:ext cx="79375" cy="34925"/>
                </a:xfrm>
                <a:custGeom>
                  <a:avLst/>
                  <a:gdLst>
                    <a:gd name="T0" fmla="*/ 2147483647 w 50"/>
                    <a:gd name="T1" fmla="*/ 2147483647 h 22"/>
                    <a:gd name="T2" fmla="*/ 2147483647 w 50"/>
                    <a:gd name="T3" fmla="*/ 0 h 22"/>
                    <a:gd name="T4" fmla="*/ 0 w 50"/>
                    <a:gd name="T5" fmla="*/ 2147483647 h 22"/>
                    <a:gd name="T6" fmla="*/ 2147483647 w 50"/>
                    <a:gd name="T7" fmla="*/ 2147483647 h 22"/>
                    <a:gd name="T8" fmla="*/ 2147483647 w 50"/>
                    <a:gd name="T9" fmla="*/ 2147483647 h 22"/>
                    <a:gd name="T10" fmla="*/ 2147483647 w 50"/>
                    <a:gd name="T11" fmla="*/ 2147483647 h 22"/>
                    <a:gd name="T12" fmla="*/ 0 60000 65536"/>
                    <a:gd name="T13" fmla="*/ 0 60000 65536"/>
                    <a:gd name="T14" fmla="*/ 0 60000 65536"/>
                    <a:gd name="T15" fmla="*/ 0 60000 65536"/>
                    <a:gd name="T16" fmla="*/ 0 60000 65536"/>
                    <a:gd name="T17" fmla="*/ 0 60000 65536"/>
                    <a:gd name="T18" fmla="*/ 0 w 50"/>
                    <a:gd name="T19" fmla="*/ 0 h 22"/>
                    <a:gd name="T20" fmla="*/ 50 w 5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0" h="22">
                      <a:moveTo>
                        <a:pt x="50" y="2"/>
                      </a:moveTo>
                      <a:lnTo>
                        <a:pt x="44" y="0"/>
                      </a:lnTo>
                      <a:lnTo>
                        <a:pt x="0" y="16"/>
                      </a:lnTo>
                      <a:lnTo>
                        <a:pt x="2" y="22"/>
                      </a:lnTo>
                      <a:lnTo>
                        <a:pt x="50" y="6"/>
                      </a:lnTo>
                      <a:lnTo>
                        <a:pt x="5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7" name="Freeform 232">
                  <a:extLst>
                    <a:ext uri="{FF2B5EF4-FFF2-40B4-BE49-F238E27FC236}">
                      <a16:creationId xmlns:a16="http://schemas.microsoft.com/office/drawing/2014/main" id="{A77FFB4D-5AA2-4DD3-B4AF-B0121A1455FC}"/>
                    </a:ext>
                  </a:extLst>
                </p:cNvPr>
                <p:cNvSpPr/>
                <p:nvPr/>
              </p:nvSpPr>
              <p:spPr bwMode="auto">
                <a:xfrm>
                  <a:off x="2733675" y="1311275"/>
                  <a:ext cx="73025" cy="195263"/>
                </a:xfrm>
                <a:custGeom>
                  <a:avLst/>
                  <a:gdLst>
                    <a:gd name="T0" fmla="*/ 2147483647 w 23"/>
                    <a:gd name="T1" fmla="*/ 2147483647 h 61"/>
                    <a:gd name="T2" fmla="*/ 2147483647 w 23"/>
                    <a:gd name="T3" fmla="*/ 2147483647 h 61"/>
                    <a:gd name="T4" fmla="*/ 0 w 23"/>
                    <a:gd name="T5" fmla="*/ 2147483647 h 61"/>
                    <a:gd name="T6" fmla="*/ 0 w 23"/>
                    <a:gd name="T7" fmla="*/ 0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23" y="61"/>
                      </a:moveTo>
                      <a:cubicBezTo>
                        <a:pt x="10" y="57"/>
                        <a:pt x="10" y="57"/>
                        <a:pt x="10" y="57"/>
                      </a:cubicBezTo>
                      <a:cubicBezTo>
                        <a:pt x="4" y="55"/>
                        <a:pt x="0" y="49"/>
                        <a:pt x="0" y="43"/>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8" name="Freeform 233">
                  <a:extLst>
                    <a:ext uri="{FF2B5EF4-FFF2-40B4-BE49-F238E27FC236}">
                      <a16:creationId xmlns:a16="http://schemas.microsoft.com/office/drawing/2014/main" id="{E5CF658F-1F7C-4F94-84DD-74E67E7E9441}"/>
                    </a:ext>
                  </a:extLst>
                </p:cNvPr>
                <p:cNvSpPr/>
                <p:nvPr/>
              </p:nvSpPr>
              <p:spPr bwMode="auto">
                <a:xfrm>
                  <a:off x="2727325" y="1304925"/>
                  <a:ext cx="85725" cy="207963"/>
                </a:xfrm>
                <a:custGeom>
                  <a:avLst/>
                  <a:gdLst>
                    <a:gd name="T0" fmla="*/ 0 w 27"/>
                    <a:gd name="T1" fmla="*/ 2147483647 h 65"/>
                    <a:gd name="T2" fmla="*/ 0 w 27"/>
                    <a:gd name="T3" fmla="*/ 2147483647 h 65"/>
                    <a:gd name="T4" fmla="*/ 2147483647 w 27"/>
                    <a:gd name="T5" fmla="*/ 2147483647 h 65"/>
                    <a:gd name="T6" fmla="*/ 2147483647 w 27"/>
                    <a:gd name="T7" fmla="*/ 2147483647 h 65"/>
                    <a:gd name="T8" fmla="*/ 2147483647 w 27"/>
                    <a:gd name="T9" fmla="*/ 2147483647 h 65"/>
                    <a:gd name="T10" fmla="*/ 2147483647 w 27"/>
                    <a:gd name="T11" fmla="*/ 2147483647 h 65"/>
                    <a:gd name="T12" fmla="*/ 2147483647 w 27"/>
                    <a:gd name="T13" fmla="*/ 2147483647 h 65"/>
                    <a:gd name="T14" fmla="*/ 2147483647 w 27"/>
                    <a:gd name="T15" fmla="*/ 2147483647 h 65"/>
                    <a:gd name="T16" fmla="*/ 2147483647 w 27"/>
                    <a:gd name="T17" fmla="*/ 2147483647 h 65"/>
                    <a:gd name="T18" fmla="*/ 2147483647 w 27"/>
                    <a:gd name="T19" fmla="*/ 0 h 65"/>
                    <a:gd name="T20" fmla="*/ 0 w 27"/>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65"/>
                    <a:gd name="T35" fmla="*/ 27 w 2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65">
                      <a:moveTo>
                        <a:pt x="0" y="2"/>
                      </a:moveTo>
                      <a:cubicBezTo>
                        <a:pt x="0" y="45"/>
                        <a:pt x="0" y="45"/>
                        <a:pt x="0" y="45"/>
                      </a:cubicBezTo>
                      <a:cubicBezTo>
                        <a:pt x="0" y="51"/>
                        <a:pt x="5" y="58"/>
                        <a:pt x="11" y="60"/>
                      </a:cubicBezTo>
                      <a:cubicBezTo>
                        <a:pt x="25" y="64"/>
                        <a:pt x="25" y="64"/>
                        <a:pt x="25" y="64"/>
                      </a:cubicBezTo>
                      <a:cubicBezTo>
                        <a:pt x="26" y="65"/>
                        <a:pt x="27" y="64"/>
                        <a:pt x="27" y="63"/>
                      </a:cubicBezTo>
                      <a:cubicBezTo>
                        <a:pt x="27" y="62"/>
                        <a:pt x="27" y="61"/>
                        <a:pt x="26" y="61"/>
                      </a:cubicBezTo>
                      <a:cubicBezTo>
                        <a:pt x="12" y="57"/>
                        <a:pt x="12" y="57"/>
                        <a:pt x="12" y="57"/>
                      </a:cubicBezTo>
                      <a:cubicBezTo>
                        <a:pt x="7" y="55"/>
                        <a:pt x="4" y="50"/>
                        <a:pt x="4" y="45"/>
                      </a:cubicBezTo>
                      <a:cubicBezTo>
                        <a:pt x="4" y="2"/>
                        <a:pt x="4" y="2"/>
                        <a:pt x="4" y="2"/>
                      </a:cubicBezTo>
                      <a:cubicBezTo>
                        <a:pt x="4" y="1"/>
                        <a:pt x="3" y="0"/>
                        <a:pt x="2" y="0"/>
                      </a:cubicBezTo>
                      <a:cubicBezTo>
                        <a:pt x="1" y="0"/>
                        <a:pt x="0" y="1"/>
                        <a:pt x="0" y="2"/>
                      </a:cubicBezTo>
                      <a:close/>
                    </a:path>
                  </a:pathLst>
                </a:custGeom>
                <a:solidFill>
                  <a:srgbClr val="3D61A4"/>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99" name="Freeform 234">
                  <a:extLst>
                    <a:ext uri="{FF2B5EF4-FFF2-40B4-BE49-F238E27FC236}">
                      <a16:creationId xmlns:a16="http://schemas.microsoft.com/office/drawing/2014/main" id="{BDB1F598-6B8E-4DFD-8BA9-CEB782FDFDFF}"/>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100" name="Freeform 235">
                  <a:extLst>
                    <a:ext uri="{FF2B5EF4-FFF2-40B4-BE49-F238E27FC236}">
                      <a16:creationId xmlns:a16="http://schemas.microsoft.com/office/drawing/2014/main" id="{755968C9-2F84-4759-82F5-5815190F67E5}"/>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101" name="Freeform 236">
                  <a:extLst>
                    <a:ext uri="{FF2B5EF4-FFF2-40B4-BE49-F238E27FC236}">
                      <a16:creationId xmlns:a16="http://schemas.microsoft.com/office/drawing/2014/main" id="{6CF81780-867D-4BC4-A82A-6E86689B4861}"/>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102" name="Freeform 237">
                  <a:extLst>
                    <a:ext uri="{FF2B5EF4-FFF2-40B4-BE49-F238E27FC236}">
                      <a16:creationId xmlns:a16="http://schemas.microsoft.com/office/drawing/2014/main" id="{AA6F6B32-33ED-4288-840B-DC01091A2FA4}"/>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103" name="Freeform 238">
                  <a:extLst>
                    <a:ext uri="{FF2B5EF4-FFF2-40B4-BE49-F238E27FC236}">
                      <a16:creationId xmlns:a16="http://schemas.microsoft.com/office/drawing/2014/main" id="{F470778B-A849-4D13-9FE8-98F06B264C90}"/>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grpSp>
          <p:grpSp>
            <p:nvGrpSpPr>
              <p:cNvPr id="60" name="Group 254">
                <a:extLst>
                  <a:ext uri="{FF2B5EF4-FFF2-40B4-BE49-F238E27FC236}">
                    <a16:creationId xmlns:a16="http://schemas.microsoft.com/office/drawing/2014/main" id="{328AC7C1-308A-4549-9D78-585D91486EFC}"/>
                  </a:ext>
                </a:extLst>
              </p:cNvPr>
              <p:cNvGrpSpPr/>
              <p:nvPr/>
            </p:nvGrpSpPr>
            <p:grpSpPr bwMode="auto">
              <a:xfrm>
                <a:off x="2527300" y="5157996"/>
                <a:ext cx="316972" cy="350102"/>
                <a:chOff x="4297363" y="5397501"/>
                <a:chExt cx="561975" cy="620713"/>
              </a:xfrm>
            </p:grpSpPr>
            <p:sp>
              <p:nvSpPr>
                <p:cNvPr id="79" name="Freeform 89">
                  <a:extLst>
                    <a:ext uri="{FF2B5EF4-FFF2-40B4-BE49-F238E27FC236}">
                      <a16:creationId xmlns:a16="http://schemas.microsoft.com/office/drawing/2014/main" id="{8D0BBB61-3086-45B0-A331-EB5D2AFA4059}"/>
                    </a:ext>
                  </a:extLst>
                </p:cNvPr>
                <p:cNvSpPr/>
                <p:nvPr/>
              </p:nvSpPr>
              <p:spPr bwMode="auto">
                <a:xfrm>
                  <a:off x="4297363" y="5397501"/>
                  <a:ext cx="561975" cy="620713"/>
                </a:xfrm>
                <a:custGeom>
                  <a:avLst/>
                  <a:gdLst>
                    <a:gd name="T0" fmla="*/ 2147483647 w 176"/>
                    <a:gd name="T1" fmla="*/ 2147483647 h 195"/>
                    <a:gd name="T2" fmla="*/ 2147483647 w 176"/>
                    <a:gd name="T3" fmla="*/ 2147483647 h 195"/>
                    <a:gd name="T4" fmla="*/ 2147483647 w 176"/>
                    <a:gd name="T5" fmla="*/ 2147483647 h 195"/>
                    <a:gd name="T6" fmla="*/ 2147483647 w 176"/>
                    <a:gd name="T7" fmla="*/ 0 h 195"/>
                    <a:gd name="T8" fmla="*/ 2147483647 w 176"/>
                    <a:gd name="T9" fmla="*/ 2147483647 h 195"/>
                    <a:gd name="T10" fmla="*/ 2147483647 w 176"/>
                    <a:gd name="T11" fmla="*/ 2147483647 h 195"/>
                    <a:gd name="T12" fmla="*/ 0 w 176"/>
                    <a:gd name="T13" fmla="*/ 2147483647 h 195"/>
                    <a:gd name="T14" fmla="*/ 0 w 176"/>
                    <a:gd name="T15" fmla="*/ 2147483647 h 195"/>
                    <a:gd name="T16" fmla="*/ 2147483647 w 176"/>
                    <a:gd name="T17" fmla="*/ 2147483647 h 195"/>
                    <a:gd name="T18" fmla="*/ 2147483647 w 176"/>
                    <a:gd name="T19" fmla="*/ 2147483647 h 195"/>
                    <a:gd name="T20" fmla="*/ 2147483647 w 176"/>
                    <a:gd name="T21" fmla="*/ 2147483647 h 195"/>
                    <a:gd name="T22" fmla="*/ 2147483647 w 176"/>
                    <a:gd name="T23" fmla="*/ 2147483647 h 195"/>
                    <a:gd name="T24" fmla="*/ 2147483647 w 176"/>
                    <a:gd name="T25" fmla="*/ 2147483647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95"/>
                    <a:gd name="T41" fmla="*/ 176 w 176"/>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95">
                      <a:moveTo>
                        <a:pt x="61" y="39"/>
                      </a:moveTo>
                      <a:cubicBezTo>
                        <a:pt x="176" y="3"/>
                        <a:pt x="176" y="3"/>
                        <a:pt x="176" y="3"/>
                      </a:cubicBezTo>
                      <a:cubicBezTo>
                        <a:pt x="176" y="1"/>
                        <a:pt x="176" y="1"/>
                        <a:pt x="176" y="1"/>
                      </a:cubicBezTo>
                      <a:cubicBezTo>
                        <a:pt x="173" y="0"/>
                        <a:pt x="173" y="0"/>
                        <a:pt x="173" y="0"/>
                      </a:cubicBezTo>
                      <a:cubicBezTo>
                        <a:pt x="59" y="36"/>
                        <a:pt x="59" y="36"/>
                        <a:pt x="59" y="36"/>
                      </a:cubicBezTo>
                      <a:cubicBezTo>
                        <a:pt x="3" y="18"/>
                        <a:pt x="3" y="18"/>
                        <a:pt x="3" y="18"/>
                      </a:cubicBezTo>
                      <a:cubicBezTo>
                        <a:pt x="0" y="19"/>
                        <a:pt x="0" y="19"/>
                        <a:pt x="0" y="19"/>
                      </a:cubicBezTo>
                      <a:cubicBezTo>
                        <a:pt x="0" y="21"/>
                        <a:pt x="0" y="21"/>
                        <a:pt x="0" y="21"/>
                      </a:cubicBezTo>
                      <a:cubicBezTo>
                        <a:pt x="9" y="24"/>
                        <a:pt x="55" y="38"/>
                        <a:pt x="57" y="39"/>
                      </a:cubicBezTo>
                      <a:cubicBezTo>
                        <a:pt x="57" y="194"/>
                        <a:pt x="57" y="194"/>
                        <a:pt x="57" y="194"/>
                      </a:cubicBezTo>
                      <a:cubicBezTo>
                        <a:pt x="59" y="195"/>
                        <a:pt x="59" y="195"/>
                        <a:pt x="59" y="195"/>
                      </a:cubicBezTo>
                      <a:cubicBezTo>
                        <a:pt x="61" y="194"/>
                        <a:pt x="61" y="194"/>
                        <a:pt x="61" y="194"/>
                      </a:cubicBezTo>
                      <a:lnTo>
                        <a:pt x="61"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80" name="Freeform 90">
                  <a:extLst>
                    <a:ext uri="{FF2B5EF4-FFF2-40B4-BE49-F238E27FC236}">
                      <a16:creationId xmlns:a16="http://schemas.microsoft.com/office/drawing/2014/main" id="{40412879-ED91-43A8-B159-2ED4CE1339E3}"/>
                    </a:ext>
                  </a:extLst>
                </p:cNvPr>
                <p:cNvSpPr/>
                <p:nvPr/>
              </p:nvSpPr>
              <p:spPr bwMode="auto">
                <a:xfrm>
                  <a:off x="4322763" y="5505451"/>
                  <a:ext cx="131763" cy="66675"/>
                </a:xfrm>
                <a:custGeom>
                  <a:avLst/>
                  <a:gdLst>
                    <a:gd name="T0" fmla="*/ 0 w 41"/>
                    <a:gd name="T1" fmla="*/ 2147483647 h 21"/>
                    <a:gd name="T2" fmla="*/ 2147483647 w 41"/>
                    <a:gd name="T3" fmla="*/ 2147483647 h 21"/>
                    <a:gd name="T4" fmla="*/ 2147483647 w 41"/>
                    <a:gd name="T5" fmla="*/ 2147483647 h 21"/>
                    <a:gd name="T6" fmla="*/ 2147483647 w 41"/>
                    <a:gd name="T7" fmla="*/ 2147483647 h 21"/>
                    <a:gd name="T8" fmla="*/ 2147483647 w 41"/>
                    <a:gd name="T9" fmla="*/ 2147483647 h 21"/>
                    <a:gd name="T10" fmla="*/ 0 w 41"/>
                    <a:gd name="T11" fmla="*/ 0 h 21"/>
                    <a:gd name="T12" fmla="*/ 0 w 41"/>
                    <a:gd name="T13" fmla="*/ 2147483647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4"/>
                      </a:moveTo>
                      <a:cubicBezTo>
                        <a:pt x="0" y="4"/>
                        <a:pt x="35" y="15"/>
                        <a:pt x="37" y="15"/>
                      </a:cubicBezTo>
                      <a:cubicBezTo>
                        <a:pt x="37" y="20"/>
                        <a:pt x="37" y="20"/>
                        <a:pt x="37" y="20"/>
                      </a:cubicBezTo>
                      <a:cubicBezTo>
                        <a:pt x="41" y="21"/>
                        <a:pt x="41" y="21"/>
                        <a:pt x="41" y="21"/>
                      </a:cubicBezTo>
                      <a:cubicBezTo>
                        <a:pt x="41" y="13"/>
                        <a:pt x="41" y="13"/>
                        <a:pt x="41" y="13"/>
                      </a:cubicBezTo>
                      <a:cubicBezTo>
                        <a:pt x="0" y="0"/>
                        <a:pt x="0" y="0"/>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81" name="Freeform 91">
                  <a:extLst>
                    <a:ext uri="{FF2B5EF4-FFF2-40B4-BE49-F238E27FC236}">
                      <a16:creationId xmlns:a16="http://schemas.microsoft.com/office/drawing/2014/main" id="{85F2CDCE-99BC-4718-9D93-AEDE528B6B8D}"/>
                    </a:ext>
                  </a:extLst>
                </p:cNvPr>
                <p:cNvSpPr/>
                <p:nvPr/>
              </p:nvSpPr>
              <p:spPr bwMode="auto">
                <a:xfrm>
                  <a:off x="4322763" y="5546726"/>
                  <a:ext cx="131763" cy="69850"/>
                </a:xfrm>
                <a:custGeom>
                  <a:avLst/>
                  <a:gdLst>
                    <a:gd name="T0" fmla="*/ 0 w 41"/>
                    <a:gd name="T1" fmla="*/ 2147483647 h 22"/>
                    <a:gd name="T2" fmla="*/ 2147483647 w 41"/>
                    <a:gd name="T3" fmla="*/ 2147483647 h 22"/>
                    <a:gd name="T4" fmla="*/ 2147483647 w 41"/>
                    <a:gd name="T5" fmla="*/ 2147483647 h 22"/>
                    <a:gd name="T6" fmla="*/ 2147483647 w 41"/>
                    <a:gd name="T7" fmla="*/ 2147483647 h 22"/>
                    <a:gd name="T8" fmla="*/ 2147483647 w 41"/>
                    <a:gd name="T9" fmla="*/ 2147483647 h 22"/>
                    <a:gd name="T10" fmla="*/ 0 w 41"/>
                    <a:gd name="T11" fmla="*/ 0 h 22"/>
                    <a:gd name="T12" fmla="*/ 0 w 41"/>
                    <a:gd name="T13" fmla="*/ 2147483647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0" y="4"/>
                      </a:moveTo>
                      <a:cubicBezTo>
                        <a:pt x="0" y="4"/>
                        <a:pt x="35" y="15"/>
                        <a:pt x="37" y="15"/>
                      </a:cubicBezTo>
                      <a:cubicBezTo>
                        <a:pt x="37" y="21"/>
                        <a:pt x="37" y="21"/>
                        <a:pt x="37" y="21"/>
                      </a:cubicBezTo>
                      <a:cubicBezTo>
                        <a:pt x="41" y="22"/>
                        <a:pt x="41" y="22"/>
                        <a:pt x="41" y="22"/>
                      </a:cubicBezTo>
                      <a:cubicBezTo>
                        <a:pt x="41" y="13"/>
                        <a:pt x="41" y="13"/>
                        <a:pt x="41" y="13"/>
                      </a:cubicBezTo>
                      <a:cubicBezTo>
                        <a:pt x="0" y="0"/>
                        <a:pt x="0" y="0"/>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82" name="Freeform 93">
                  <a:extLst>
                    <a:ext uri="{FF2B5EF4-FFF2-40B4-BE49-F238E27FC236}">
                      <a16:creationId xmlns:a16="http://schemas.microsoft.com/office/drawing/2014/main" id="{1C2CD136-156D-475A-AE48-17D61E84B389}"/>
                    </a:ext>
                  </a:extLst>
                </p:cNvPr>
                <p:cNvSpPr/>
                <p:nvPr/>
              </p:nvSpPr>
              <p:spPr bwMode="auto">
                <a:xfrm>
                  <a:off x="4367213" y="5715001"/>
                  <a:ext cx="42863" cy="61913"/>
                </a:xfrm>
                <a:custGeom>
                  <a:avLst/>
                  <a:gdLst>
                    <a:gd name="T0" fmla="*/ 2147483647 w 13"/>
                    <a:gd name="T1" fmla="*/ 2147483647 h 19"/>
                    <a:gd name="T2" fmla="*/ 2147483647 w 13"/>
                    <a:gd name="T3" fmla="*/ 0 h 19"/>
                    <a:gd name="T4" fmla="*/ 2147483647 w 13"/>
                    <a:gd name="T5" fmla="*/ 2147483647 h 19"/>
                    <a:gd name="T6" fmla="*/ 2147483647 w 13"/>
                    <a:gd name="T7" fmla="*/ 2147483647 h 19"/>
                    <a:gd name="T8" fmla="*/ 0 w 13"/>
                    <a:gd name="T9" fmla="*/ 2147483647 h 19"/>
                    <a:gd name="T10" fmla="*/ 2147483647 w 13"/>
                    <a:gd name="T11" fmla="*/ 2147483647 h 19"/>
                    <a:gd name="T12" fmla="*/ 2147483647 w 13"/>
                    <a:gd name="T13" fmla="*/ 2147483647 h 19"/>
                    <a:gd name="T14" fmla="*/ 0 60000 65536"/>
                    <a:gd name="T15" fmla="*/ 0 60000 65536"/>
                    <a:gd name="T16" fmla="*/ 0 60000 65536"/>
                    <a:gd name="T17" fmla="*/ 0 60000 65536"/>
                    <a:gd name="T18" fmla="*/ 0 60000 65536"/>
                    <a:gd name="T19" fmla="*/ 0 60000 65536"/>
                    <a:gd name="T20" fmla="*/ 0 60000 65536"/>
                    <a:gd name="T21" fmla="*/ 0 w 13"/>
                    <a:gd name="T22" fmla="*/ 0 h 19"/>
                    <a:gd name="T23" fmla="*/ 13 w 1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9">
                      <a:moveTo>
                        <a:pt x="12" y="8"/>
                      </a:moveTo>
                      <a:cubicBezTo>
                        <a:pt x="12" y="4"/>
                        <a:pt x="9" y="1"/>
                        <a:pt x="5" y="0"/>
                      </a:cubicBezTo>
                      <a:cubicBezTo>
                        <a:pt x="8" y="1"/>
                        <a:pt x="9" y="4"/>
                        <a:pt x="10" y="7"/>
                      </a:cubicBezTo>
                      <a:cubicBezTo>
                        <a:pt x="11" y="12"/>
                        <a:pt x="8" y="17"/>
                        <a:pt x="3" y="18"/>
                      </a:cubicBezTo>
                      <a:cubicBezTo>
                        <a:pt x="2" y="18"/>
                        <a:pt x="1" y="18"/>
                        <a:pt x="0" y="18"/>
                      </a:cubicBezTo>
                      <a:cubicBezTo>
                        <a:pt x="2" y="19"/>
                        <a:pt x="4" y="19"/>
                        <a:pt x="6" y="19"/>
                      </a:cubicBezTo>
                      <a:cubicBezTo>
                        <a:pt x="10" y="18"/>
                        <a:pt x="13" y="13"/>
                        <a:pt x="12"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83" name="Oval 94">
                  <a:extLst>
                    <a:ext uri="{FF2B5EF4-FFF2-40B4-BE49-F238E27FC236}">
                      <a16:creationId xmlns:a16="http://schemas.microsoft.com/office/drawing/2014/main" id="{982E0D15-10BF-4657-B3AF-C96AFE562C6A}"/>
                    </a:ext>
                  </a:extLst>
                </p:cNvPr>
                <p:cNvSpPr>
                  <a:spLocks noChangeArrowheads="1"/>
                </p:cNvSpPr>
                <p:nvPr/>
              </p:nvSpPr>
              <p:spPr bwMode="auto">
                <a:xfrm>
                  <a:off x="4357688" y="5727701"/>
                  <a:ext cx="28575"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buFontTx/>
                    <a:buNone/>
                    <a:defRPr/>
                  </a:pPr>
                  <a:endParaRPr lang="en-US" altLang="zh-CN" kern="0">
                    <a:solidFill>
                      <a:srgbClr val="000000"/>
                    </a:solidFill>
                    <a:latin typeface="宋体" panose="02010600030101010101" pitchFamily="2" charset="-122"/>
                  </a:endParaRPr>
                </a:p>
              </p:txBody>
            </p:sp>
            <p:sp>
              <p:nvSpPr>
                <p:cNvPr id="84" name="Oval 95">
                  <a:extLst>
                    <a:ext uri="{FF2B5EF4-FFF2-40B4-BE49-F238E27FC236}">
                      <a16:creationId xmlns:a16="http://schemas.microsoft.com/office/drawing/2014/main" id="{9D31DF21-F87A-4C39-B93B-A57CC009F404}"/>
                    </a:ext>
                  </a:extLst>
                </p:cNvPr>
                <p:cNvSpPr>
                  <a:spLocks noChangeArrowheads="1"/>
                </p:cNvSpPr>
                <p:nvPr/>
              </p:nvSpPr>
              <p:spPr bwMode="auto">
                <a:xfrm>
                  <a:off x="4370388" y="5802313"/>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buFontTx/>
                    <a:buNone/>
                    <a:defRPr/>
                  </a:pPr>
                  <a:endParaRPr lang="en-US" altLang="zh-CN" kern="0">
                    <a:solidFill>
                      <a:srgbClr val="000000"/>
                    </a:solidFill>
                    <a:latin typeface="宋体" panose="02010600030101010101" pitchFamily="2" charset="-122"/>
                  </a:endParaRPr>
                </a:p>
              </p:txBody>
            </p:sp>
            <p:sp>
              <p:nvSpPr>
                <p:cNvPr id="85" name="Oval 96">
                  <a:extLst>
                    <a:ext uri="{FF2B5EF4-FFF2-40B4-BE49-F238E27FC236}">
                      <a16:creationId xmlns:a16="http://schemas.microsoft.com/office/drawing/2014/main" id="{06B5260A-7206-4E7F-977D-2BA37B4AF0B4}"/>
                    </a:ext>
                  </a:extLst>
                </p:cNvPr>
                <p:cNvSpPr>
                  <a:spLocks noChangeArrowheads="1"/>
                </p:cNvSpPr>
                <p:nvPr/>
              </p:nvSpPr>
              <p:spPr bwMode="auto">
                <a:xfrm>
                  <a:off x="4370388" y="5840413"/>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buFontTx/>
                    <a:buNone/>
                    <a:defRPr/>
                  </a:pPr>
                  <a:endParaRPr lang="en-US" altLang="zh-CN" kern="0">
                    <a:solidFill>
                      <a:srgbClr val="000000"/>
                    </a:solidFill>
                    <a:latin typeface="宋体" panose="02010600030101010101" pitchFamily="2" charset="-122"/>
                  </a:endParaRPr>
                </a:p>
              </p:txBody>
            </p:sp>
            <p:sp>
              <p:nvSpPr>
                <p:cNvPr id="86" name="Oval 97">
                  <a:extLst>
                    <a:ext uri="{FF2B5EF4-FFF2-40B4-BE49-F238E27FC236}">
                      <a16:creationId xmlns:a16="http://schemas.microsoft.com/office/drawing/2014/main" id="{18794ADD-2E7E-4454-8A53-E646BD41E35D}"/>
                    </a:ext>
                  </a:extLst>
                </p:cNvPr>
                <p:cNvSpPr>
                  <a:spLocks noChangeArrowheads="1"/>
                </p:cNvSpPr>
                <p:nvPr/>
              </p:nvSpPr>
              <p:spPr bwMode="auto">
                <a:xfrm>
                  <a:off x="4370388" y="5878513"/>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buFontTx/>
                    <a:buNone/>
                    <a:defRPr/>
                  </a:pPr>
                  <a:endParaRPr lang="en-US" altLang="zh-CN" kern="0">
                    <a:solidFill>
                      <a:srgbClr val="000000"/>
                    </a:solidFill>
                    <a:latin typeface="宋体" panose="02010600030101010101" pitchFamily="2" charset="-122"/>
                  </a:endParaRPr>
                </a:p>
              </p:txBody>
            </p:sp>
          </p:grpSp>
          <p:grpSp>
            <p:nvGrpSpPr>
              <p:cNvPr id="61" name="Group 238">
                <a:extLst>
                  <a:ext uri="{FF2B5EF4-FFF2-40B4-BE49-F238E27FC236}">
                    <a16:creationId xmlns:a16="http://schemas.microsoft.com/office/drawing/2014/main" id="{7300E1D2-CCCA-41CA-A423-B004A9894371}"/>
                  </a:ext>
                </a:extLst>
              </p:cNvPr>
              <p:cNvGrpSpPr/>
              <p:nvPr/>
            </p:nvGrpSpPr>
            <p:grpSpPr bwMode="auto">
              <a:xfrm>
                <a:off x="2164168" y="5277450"/>
                <a:ext cx="270527" cy="215298"/>
                <a:chOff x="2401888" y="1196975"/>
                <a:chExt cx="917575" cy="730251"/>
              </a:xfrm>
            </p:grpSpPr>
            <p:sp>
              <p:nvSpPr>
                <p:cNvPr id="62" name="Freeform 111">
                  <a:extLst>
                    <a:ext uri="{FF2B5EF4-FFF2-40B4-BE49-F238E27FC236}">
                      <a16:creationId xmlns:a16="http://schemas.microsoft.com/office/drawing/2014/main" id="{F3CC20EC-9789-4D06-8818-CFA856EEEEF3}"/>
                    </a:ext>
                  </a:extLst>
                </p:cNvPr>
                <p:cNvSpPr/>
                <p:nvPr/>
              </p:nvSpPr>
              <p:spPr bwMode="auto">
                <a:xfrm>
                  <a:off x="3089275" y="1412875"/>
                  <a:ext cx="28575" cy="239713"/>
                </a:xfrm>
                <a:custGeom>
                  <a:avLst/>
                  <a:gdLst>
                    <a:gd name="T0" fmla="*/ 2147483647 w 9"/>
                    <a:gd name="T1" fmla="*/ 0 h 75"/>
                    <a:gd name="T2" fmla="*/ 2147483647 w 9"/>
                    <a:gd name="T3" fmla="*/ 2147483647 h 75"/>
                    <a:gd name="T4" fmla="*/ 0 w 9"/>
                    <a:gd name="T5" fmla="*/ 2147483647 h 75"/>
                    <a:gd name="T6" fmla="*/ 2147483647 w 9"/>
                    <a:gd name="T7" fmla="*/ 2147483647 h 75"/>
                    <a:gd name="T8" fmla="*/ 2147483647 w 9"/>
                    <a:gd name="T9" fmla="*/ 2147483647 h 75"/>
                    <a:gd name="T10" fmla="*/ 2147483647 w 9"/>
                    <a:gd name="T11" fmla="*/ 0 h 75"/>
                    <a:gd name="T12" fmla="*/ 2147483647 w 9"/>
                    <a:gd name="T13" fmla="*/ 0 h 75"/>
                    <a:gd name="T14" fmla="*/ 0 60000 65536"/>
                    <a:gd name="T15" fmla="*/ 0 60000 65536"/>
                    <a:gd name="T16" fmla="*/ 0 60000 65536"/>
                    <a:gd name="T17" fmla="*/ 0 60000 65536"/>
                    <a:gd name="T18" fmla="*/ 0 60000 65536"/>
                    <a:gd name="T19" fmla="*/ 0 60000 65536"/>
                    <a:gd name="T20" fmla="*/ 0 60000 65536"/>
                    <a:gd name="T21" fmla="*/ 0 w 9"/>
                    <a:gd name="T22" fmla="*/ 0 h 75"/>
                    <a:gd name="T23" fmla="*/ 9 w 9"/>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5">
                      <a:moveTo>
                        <a:pt x="6" y="0"/>
                      </a:moveTo>
                      <a:cubicBezTo>
                        <a:pt x="6" y="59"/>
                        <a:pt x="6" y="59"/>
                        <a:pt x="6" y="59"/>
                      </a:cubicBezTo>
                      <a:cubicBezTo>
                        <a:pt x="6" y="64"/>
                        <a:pt x="5" y="69"/>
                        <a:pt x="0" y="72"/>
                      </a:cubicBezTo>
                      <a:cubicBezTo>
                        <a:pt x="2" y="75"/>
                        <a:pt x="2" y="75"/>
                        <a:pt x="2" y="75"/>
                      </a:cubicBezTo>
                      <a:cubicBezTo>
                        <a:pt x="8" y="71"/>
                        <a:pt x="9" y="64"/>
                        <a:pt x="9" y="59"/>
                      </a:cubicBezTo>
                      <a:cubicBezTo>
                        <a:pt x="9" y="0"/>
                        <a:pt x="9" y="0"/>
                        <a:pt x="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3" name="Freeform 113">
                  <a:extLst>
                    <a:ext uri="{FF2B5EF4-FFF2-40B4-BE49-F238E27FC236}">
                      <a16:creationId xmlns:a16="http://schemas.microsoft.com/office/drawing/2014/main" id="{B85197BD-0D8B-4BE2-82A4-FED18EA3B86F}"/>
                    </a:ext>
                  </a:extLst>
                </p:cNvPr>
                <p:cNvSpPr/>
                <p:nvPr/>
              </p:nvSpPr>
              <p:spPr bwMode="auto">
                <a:xfrm>
                  <a:off x="2605088" y="1554163"/>
                  <a:ext cx="714375" cy="295275"/>
                </a:xfrm>
                <a:custGeom>
                  <a:avLst/>
                  <a:gdLst>
                    <a:gd name="T0" fmla="*/ 2147483647 w 450"/>
                    <a:gd name="T1" fmla="*/ 2147483647 h 186"/>
                    <a:gd name="T2" fmla="*/ 2147483647 w 450"/>
                    <a:gd name="T3" fmla="*/ 2147483647 h 186"/>
                    <a:gd name="T4" fmla="*/ 2147483647 w 450"/>
                    <a:gd name="T5" fmla="*/ 2147483647 h 186"/>
                    <a:gd name="T6" fmla="*/ 2147483647 w 450"/>
                    <a:gd name="T7" fmla="*/ 0 h 186"/>
                    <a:gd name="T8" fmla="*/ 0 w 450"/>
                    <a:gd name="T9" fmla="*/ 0 h 186"/>
                    <a:gd name="T10" fmla="*/ 0 w 450"/>
                    <a:gd name="T11" fmla="*/ 2147483647 h 186"/>
                    <a:gd name="T12" fmla="*/ 2147483647 w 450"/>
                    <a:gd name="T13" fmla="*/ 2147483647 h 186"/>
                    <a:gd name="T14" fmla="*/ 2147483647 w 450"/>
                    <a:gd name="T15" fmla="*/ 2147483647 h 186"/>
                    <a:gd name="T16" fmla="*/ 2147483647 w 450"/>
                    <a:gd name="T17" fmla="*/ 2147483647 h 186"/>
                    <a:gd name="T18" fmla="*/ 2147483647 w 450"/>
                    <a:gd name="T19" fmla="*/ 2147483647 h 186"/>
                    <a:gd name="T20" fmla="*/ 2147483647 w 450"/>
                    <a:gd name="T21" fmla="*/ 2147483647 h 186"/>
                    <a:gd name="T22" fmla="*/ 2147483647 w 450"/>
                    <a:gd name="T23" fmla="*/ 2147483647 h 186"/>
                    <a:gd name="T24" fmla="*/ 2147483647 w 450"/>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
                    <a:gd name="T40" fmla="*/ 0 h 186"/>
                    <a:gd name="T41" fmla="*/ 450 w 450"/>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 h="186">
                      <a:moveTo>
                        <a:pt x="450" y="30"/>
                      </a:moveTo>
                      <a:lnTo>
                        <a:pt x="444" y="28"/>
                      </a:lnTo>
                      <a:lnTo>
                        <a:pt x="271" y="86"/>
                      </a:lnTo>
                      <a:lnTo>
                        <a:pt x="6" y="0"/>
                      </a:lnTo>
                      <a:lnTo>
                        <a:pt x="0" y="0"/>
                      </a:lnTo>
                      <a:lnTo>
                        <a:pt x="0" y="4"/>
                      </a:lnTo>
                      <a:lnTo>
                        <a:pt x="267" y="92"/>
                      </a:lnTo>
                      <a:lnTo>
                        <a:pt x="267" y="184"/>
                      </a:lnTo>
                      <a:lnTo>
                        <a:pt x="271" y="186"/>
                      </a:lnTo>
                      <a:lnTo>
                        <a:pt x="273" y="184"/>
                      </a:lnTo>
                      <a:lnTo>
                        <a:pt x="273" y="92"/>
                      </a:lnTo>
                      <a:lnTo>
                        <a:pt x="450" y="34"/>
                      </a:lnTo>
                      <a:lnTo>
                        <a:pt x="45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4" name="Freeform 114">
                  <a:extLst>
                    <a:ext uri="{FF2B5EF4-FFF2-40B4-BE49-F238E27FC236}">
                      <a16:creationId xmlns:a16="http://schemas.microsoft.com/office/drawing/2014/main" id="{DFAC62B8-3165-4CBF-93EA-156D268B0149}"/>
                    </a:ext>
                  </a:extLst>
                </p:cNvPr>
                <p:cNvSpPr/>
                <p:nvPr/>
              </p:nvSpPr>
              <p:spPr bwMode="auto">
                <a:xfrm>
                  <a:off x="2924175" y="1687513"/>
                  <a:ext cx="82550" cy="127000"/>
                </a:xfrm>
                <a:custGeom>
                  <a:avLst/>
                  <a:gdLst>
                    <a:gd name="T0" fmla="*/ 0 w 52"/>
                    <a:gd name="T1" fmla="*/ 0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2147483647 w 52"/>
                    <a:gd name="T15" fmla="*/ 2147483647 h 80"/>
                    <a:gd name="T16" fmla="*/ 2147483647 w 52"/>
                    <a:gd name="T17" fmla="*/ 2147483647 h 80"/>
                    <a:gd name="T18" fmla="*/ 2147483647 w 52"/>
                    <a:gd name="T19" fmla="*/ 2147483647 h 80"/>
                    <a:gd name="T20" fmla="*/ 2147483647 w 52"/>
                    <a:gd name="T21" fmla="*/ 2147483647 h 80"/>
                    <a:gd name="T22" fmla="*/ 0 w 52"/>
                    <a:gd name="T23" fmla="*/ 2147483647 h 80"/>
                    <a:gd name="T24" fmla="*/ 0 w 52"/>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80"/>
                    <a:gd name="T41" fmla="*/ 52 w 5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80">
                      <a:moveTo>
                        <a:pt x="0" y="0"/>
                      </a:moveTo>
                      <a:lnTo>
                        <a:pt x="52" y="18"/>
                      </a:lnTo>
                      <a:lnTo>
                        <a:pt x="52" y="80"/>
                      </a:lnTo>
                      <a:lnTo>
                        <a:pt x="40" y="76"/>
                      </a:lnTo>
                      <a:lnTo>
                        <a:pt x="40" y="20"/>
                      </a:lnTo>
                      <a:lnTo>
                        <a:pt x="32" y="18"/>
                      </a:lnTo>
                      <a:lnTo>
                        <a:pt x="32" y="74"/>
                      </a:lnTo>
                      <a:lnTo>
                        <a:pt x="20" y="70"/>
                      </a:lnTo>
                      <a:lnTo>
                        <a:pt x="20" y="14"/>
                      </a:lnTo>
                      <a:lnTo>
                        <a:pt x="12" y="10"/>
                      </a:lnTo>
                      <a:lnTo>
                        <a:pt x="12" y="66"/>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5" name="Freeform 115">
                  <a:extLst>
                    <a:ext uri="{FF2B5EF4-FFF2-40B4-BE49-F238E27FC236}">
                      <a16:creationId xmlns:a16="http://schemas.microsoft.com/office/drawing/2014/main" id="{6D94611F-13CD-4523-B4D0-B630C5D1BE41}"/>
                    </a:ext>
                  </a:extLst>
                </p:cNvPr>
                <p:cNvSpPr/>
                <p:nvPr/>
              </p:nvSpPr>
              <p:spPr bwMode="auto">
                <a:xfrm>
                  <a:off x="2636838" y="1598613"/>
                  <a:ext cx="119063" cy="69850"/>
                </a:xfrm>
                <a:custGeom>
                  <a:avLst/>
                  <a:gdLst>
                    <a:gd name="T0" fmla="*/ 0 w 75"/>
                    <a:gd name="T1" fmla="*/ 0 h 44"/>
                    <a:gd name="T2" fmla="*/ 2147483647 w 75"/>
                    <a:gd name="T3" fmla="*/ 2147483647 h 44"/>
                    <a:gd name="T4" fmla="*/ 2147483647 w 75"/>
                    <a:gd name="T5" fmla="*/ 2147483647 h 44"/>
                    <a:gd name="T6" fmla="*/ 2147483647 w 75"/>
                    <a:gd name="T7" fmla="*/ 2147483647 h 44"/>
                    <a:gd name="T8" fmla="*/ 2147483647 w 75"/>
                    <a:gd name="T9" fmla="*/ 2147483647 h 44"/>
                    <a:gd name="T10" fmla="*/ 0 w 75"/>
                    <a:gd name="T11" fmla="*/ 2147483647 h 44"/>
                    <a:gd name="T12" fmla="*/ 0 w 75"/>
                    <a:gd name="T13" fmla="*/ 0 h 44"/>
                    <a:gd name="T14" fmla="*/ 0 60000 65536"/>
                    <a:gd name="T15" fmla="*/ 0 60000 65536"/>
                    <a:gd name="T16" fmla="*/ 0 60000 65536"/>
                    <a:gd name="T17" fmla="*/ 0 60000 65536"/>
                    <a:gd name="T18" fmla="*/ 0 60000 65536"/>
                    <a:gd name="T19" fmla="*/ 0 60000 65536"/>
                    <a:gd name="T20" fmla="*/ 0 60000 65536"/>
                    <a:gd name="T21" fmla="*/ 0 w 75"/>
                    <a:gd name="T22" fmla="*/ 0 h 44"/>
                    <a:gd name="T23" fmla="*/ 75 w 7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44">
                      <a:moveTo>
                        <a:pt x="0" y="0"/>
                      </a:moveTo>
                      <a:lnTo>
                        <a:pt x="75" y="24"/>
                      </a:lnTo>
                      <a:lnTo>
                        <a:pt x="75" y="44"/>
                      </a:lnTo>
                      <a:lnTo>
                        <a:pt x="71" y="42"/>
                      </a:lnTo>
                      <a:lnTo>
                        <a:pt x="69" y="28"/>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6" name="Freeform 117">
                  <a:extLst>
                    <a:ext uri="{FF2B5EF4-FFF2-40B4-BE49-F238E27FC236}">
                      <a16:creationId xmlns:a16="http://schemas.microsoft.com/office/drawing/2014/main" id="{12A5AAAB-38D3-4904-887D-4DF763B160F0}"/>
                    </a:ext>
                  </a:extLst>
                </p:cNvPr>
                <p:cNvSpPr/>
                <p:nvPr/>
              </p:nvSpPr>
              <p:spPr bwMode="auto">
                <a:xfrm>
                  <a:off x="2503488" y="1766888"/>
                  <a:ext cx="395288" cy="101600"/>
                </a:xfrm>
                <a:custGeom>
                  <a:avLst/>
                  <a:gdLst>
                    <a:gd name="T0" fmla="*/ 0 w 124"/>
                    <a:gd name="T1" fmla="*/ 2147483647 h 32"/>
                    <a:gd name="T2" fmla="*/ 2147483647 w 124"/>
                    <a:gd name="T3" fmla="*/ 2147483647 h 32"/>
                    <a:gd name="T4" fmla="*/ 2147483647 w 124"/>
                    <a:gd name="T5" fmla="*/ 2147483647 h 32"/>
                    <a:gd name="T6" fmla="*/ 2147483647 w 124"/>
                    <a:gd name="T7" fmla="*/ 2147483647 h 32"/>
                    <a:gd name="T8" fmla="*/ 2147483647 w 124"/>
                    <a:gd name="T9" fmla="*/ 2147483647 h 32"/>
                    <a:gd name="T10" fmla="*/ 2147483647 w 124"/>
                    <a:gd name="T11" fmla="*/ 2147483647 h 32"/>
                    <a:gd name="T12" fmla="*/ 2147483647 w 124"/>
                    <a:gd name="T13" fmla="*/ 2147483647 h 32"/>
                    <a:gd name="T14" fmla="*/ 2147483647 w 124"/>
                    <a:gd name="T15" fmla="*/ 0 h 32"/>
                    <a:gd name="T16" fmla="*/ 0 w 124"/>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2"/>
                    <a:gd name="T29" fmla="*/ 124 w 1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2">
                      <a:moveTo>
                        <a:pt x="0" y="4"/>
                      </a:moveTo>
                      <a:cubicBezTo>
                        <a:pt x="87" y="32"/>
                        <a:pt x="87" y="32"/>
                        <a:pt x="87" y="32"/>
                      </a:cubicBezTo>
                      <a:cubicBezTo>
                        <a:pt x="124" y="21"/>
                        <a:pt x="124" y="21"/>
                        <a:pt x="124" y="21"/>
                      </a:cubicBezTo>
                      <a:cubicBezTo>
                        <a:pt x="103" y="14"/>
                        <a:pt x="103" y="14"/>
                        <a:pt x="103" y="14"/>
                      </a:cubicBezTo>
                      <a:cubicBezTo>
                        <a:pt x="101" y="17"/>
                        <a:pt x="101" y="17"/>
                        <a:pt x="101" y="17"/>
                      </a:cubicBezTo>
                      <a:cubicBezTo>
                        <a:pt x="101" y="17"/>
                        <a:pt x="108" y="19"/>
                        <a:pt x="113" y="21"/>
                      </a:cubicBezTo>
                      <a:cubicBezTo>
                        <a:pt x="105" y="23"/>
                        <a:pt x="88" y="28"/>
                        <a:pt x="87" y="28"/>
                      </a:cubicBezTo>
                      <a:cubicBezTo>
                        <a:pt x="86" y="28"/>
                        <a:pt x="1" y="0"/>
                        <a:pt x="1"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7" name="Freeform 118">
                  <a:extLst>
                    <a:ext uri="{FF2B5EF4-FFF2-40B4-BE49-F238E27FC236}">
                      <a16:creationId xmlns:a16="http://schemas.microsoft.com/office/drawing/2014/main" id="{E25ECDFD-4CFA-41C0-82B4-05C18C5BCE90}"/>
                    </a:ext>
                  </a:extLst>
                </p:cNvPr>
                <p:cNvSpPr/>
                <p:nvPr/>
              </p:nvSpPr>
              <p:spPr bwMode="auto">
                <a:xfrm>
                  <a:off x="2401888" y="1763713"/>
                  <a:ext cx="566738" cy="163513"/>
                </a:xfrm>
                <a:custGeom>
                  <a:avLst/>
                  <a:gdLst>
                    <a:gd name="T0" fmla="*/ 2147483647 w 178"/>
                    <a:gd name="T1" fmla="*/ 2147483647 h 51"/>
                    <a:gd name="T2" fmla="*/ 2147483647 w 178"/>
                    <a:gd name="T3" fmla="*/ 2147483647 h 51"/>
                    <a:gd name="T4" fmla="*/ 2147483647 w 178"/>
                    <a:gd name="T5" fmla="*/ 2147483647 h 51"/>
                    <a:gd name="T6" fmla="*/ 2147483647 w 178"/>
                    <a:gd name="T7" fmla="*/ 2147483647 h 51"/>
                    <a:gd name="T8" fmla="*/ 2147483647 w 178"/>
                    <a:gd name="T9" fmla="*/ 0 h 51"/>
                    <a:gd name="T10" fmla="*/ 0 w 178"/>
                    <a:gd name="T11" fmla="*/ 2147483647 h 51"/>
                    <a:gd name="T12" fmla="*/ 2147483647 w 178"/>
                    <a:gd name="T13" fmla="*/ 2147483647 h 51"/>
                    <a:gd name="T14" fmla="*/ 2147483647 w 178"/>
                    <a:gd name="T15" fmla="*/ 2147483647 h 51"/>
                    <a:gd name="T16" fmla="*/ 2147483647 w 178"/>
                    <a:gd name="T17" fmla="*/ 2147483647 h 51"/>
                    <a:gd name="T18" fmla="*/ 2147483647 w 178"/>
                    <a:gd name="T19" fmla="*/ 2147483647 h 51"/>
                    <a:gd name="T20" fmla="*/ 2147483647 w 178"/>
                    <a:gd name="T21" fmla="*/ 2147483647 h 51"/>
                    <a:gd name="T22" fmla="*/ 2147483647 w 178"/>
                    <a:gd name="T23" fmla="*/ 2147483647 h 51"/>
                    <a:gd name="T24" fmla="*/ 2147483647 w 178"/>
                    <a:gd name="T25" fmla="*/ 2147483647 h 51"/>
                    <a:gd name="T26" fmla="*/ 2147483647 w 178"/>
                    <a:gd name="T27" fmla="*/ 2147483647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
                    <a:gd name="T43" fmla="*/ 0 h 51"/>
                    <a:gd name="T44" fmla="*/ 178 w 178"/>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 h="51">
                      <a:moveTo>
                        <a:pt x="178" y="23"/>
                      </a:moveTo>
                      <a:cubicBezTo>
                        <a:pt x="175" y="22"/>
                        <a:pt x="175" y="22"/>
                        <a:pt x="175" y="22"/>
                      </a:cubicBezTo>
                      <a:cubicBezTo>
                        <a:pt x="164" y="26"/>
                        <a:pt x="135" y="35"/>
                        <a:pt x="132" y="36"/>
                      </a:cubicBezTo>
                      <a:cubicBezTo>
                        <a:pt x="129" y="36"/>
                        <a:pt x="126" y="39"/>
                        <a:pt x="125" y="42"/>
                      </a:cubicBezTo>
                      <a:cubicBezTo>
                        <a:pt x="1" y="0"/>
                        <a:pt x="1" y="0"/>
                        <a:pt x="1" y="0"/>
                      </a:cubicBezTo>
                      <a:cubicBezTo>
                        <a:pt x="0" y="1"/>
                        <a:pt x="0" y="2"/>
                        <a:pt x="0" y="3"/>
                      </a:cubicBezTo>
                      <a:cubicBezTo>
                        <a:pt x="125" y="45"/>
                        <a:pt x="125" y="45"/>
                        <a:pt x="125" y="45"/>
                      </a:cubicBezTo>
                      <a:cubicBezTo>
                        <a:pt x="125" y="47"/>
                        <a:pt x="125" y="48"/>
                        <a:pt x="125" y="50"/>
                      </a:cubicBezTo>
                      <a:cubicBezTo>
                        <a:pt x="127" y="51"/>
                        <a:pt x="127" y="51"/>
                        <a:pt x="127" y="51"/>
                      </a:cubicBezTo>
                      <a:cubicBezTo>
                        <a:pt x="128" y="51"/>
                        <a:pt x="128" y="51"/>
                        <a:pt x="128" y="51"/>
                      </a:cubicBezTo>
                      <a:cubicBezTo>
                        <a:pt x="128" y="48"/>
                        <a:pt x="128" y="46"/>
                        <a:pt x="128" y="44"/>
                      </a:cubicBezTo>
                      <a:cubicBezTo>
                        <a:pt x="129" y="42"/>
                        <a:pt x="130" y="39"/>
                        <a:pt x="133" y="39"/>
                      </a:cubicBezTo>
                      <a:cubicBezTo>
                        <a:pt x="136" y="38"/>
                        <a:pt x="169" y="28"/>
                        <a:pt x="178" y="25"/>
                      </a:cubicBezTo>
                      <a:lnTo>
                        <a:pt x="178"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8" name="Freeform 120">
                  <a:extLst>
                    <a:ext uri="{FF2B5EF4-FFF2-40B4-BE49-F238E27FC236}">
                      <a16:creationId xmlns:a16="http://schemas.microsoft.com/office/drawing/2014/main" id="{524DD3C3-225F-4792-95AB-9902EEFE02F3}"/>
                    </a:ext>
                  </a:extLst>
                </p:cNvPr>
                <p:cNvSpPr/>
                <p:nvPr/>
              </p:nvSpPr>
              <p:spPr bwMode="auto">
                <a:xfrm>
                  <a:off x="2674938" y="1196975"/>
                  <a:ext cx="571500" cy="471488"/>
                </a:xfrm>
                <a:custGeom>
                  <a:avLst/>
                  <a:gdLst>
                    <a:gd name="T0" fmla="*/ 2147483647 w 360"/>
                    <a:gd name="T1" fmla="*/ 2147483647 h 297"/>
                    <a:gd name="T2" fmla="*/ 2147483647 w 360"/>
                    <a:gd name="T3" fmla="*/ 2147483647 h 297"/>
                    <a:gd name="T4" fmla="*/ 2147483647 w 360"/>
                    <a:gd name="T5" fmla="*/ 2147483647 h 297"/>
                    <a:gd name="T6" fmla="*/ 2147483647 w 360"/>
                    <a:gd name="T7" fmla="*/ 2147483647 h 297"/>
                    <a:gd name="T8" fmla="*/ 2147483647 w 360"/>
                    <a:gd name="T9" fmla="*/ 2147483647 h 297"/>
                    <a:gd name="T10" fmla="*/ 2147483647 w 360"/>
                    <a:gd name="T11" fmla="*/ 2147483647 h 297"/>
                    <a:gd name="T12" fmla="*/ 2147483647 w 360"/>
                    <a:gd name="T13" fmla="*/ 2147483647 h 297"/>
                    <a:gd name="T14" fmla="*/ 2147483647 w 360"/>
                    <a:gd name="T15" fmla="*/ 2147483647 h 297"/>
                    <a:gd name="T16" fmla="*/ 2147483647 w 360"/>
                    <a:gd name="T17" fmla="*/ 0 h 297"/>
                    <a:gd name="T18" fmla="*/ 0 w 360"/>
                    <a:gd name="T19" fmla="*/ 2147483647 h 297"/>
                    <a:gd name="T20" fmla="*/ 0 w 360"/>
                    <a:gd name="T21" fmla="*/ 2147483647 h 297"/>
                    <a:gd name="T22" fmla="*/ 2147483647 w 360"/>
                    <a:gd name="T23" fmla="*/ 2147483647 h 297"/>
                    <a:gd name="T24" fmla="*/ 2147483647 w 360"/>
                    <a:gd name="T25" fmla="*/ 2147483647 h 297"/>
                    <a:gd name="T26" fmla="*/ 0 w 360"/>
                    <a:gd name="T27" fmla="*/ 2147483647 h 297"/>
                    <a:gd name="T28" fmla="*/ 0 w 360"/>
                    <a:gd name="T29" fmla="*/ 2147483647 h 297"/>
                    <a:gd name="T30" fmla="*/ 2147483647 w 360"/>
                    <a:gd name="T31" fmla="*/ 2147483647 h 297"/>
                    <a:gd name="T32" fmla="*/ 2147483647 w 360"/>
                    <a:gd name="T33" fmla="*/ 2147483647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297"/>
                    <a:gd name="T53" fmla="*/ 360 w 360"/>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297">
                      <a:moveTo>
                        <a:pt x="263" y="287"/>
                      </a:moveTo>
                      <a:lnTo>
                        <a:pt x="302" y="263"/>
                      </a:lnTo>
                      <a:lnTo>
                        <a:pt x="360" y="245"/>
                      </a:lnTo>
                      <a:lnTo>
                        <a:pt x="360" y="237"/>
                      </a:lnTo>
                      <a:lnTo>
                        <a:pt x="300" y="257"/>
                      </a:lnTo>
                      <a:lnTo>
                        <a:pt x="261" y="281"/>
                      </a:lnTo>
                      <a:lnTo>
                        <a:pt x="229" y="289"/>
                      </a:lnTo>
                      <a:lnTo>
                        <a:pt x="229" y="72"/>
                      </a:lnTo>
                      <a:lnTo>
                        <a:pt x="4" y="0"/>
                      </a:lnTo>
                      <a:lnTo>
                        <a:pt x="0" y="2"/>
                      </a:lnTo>
                      <a:lnTo>
                        <a:pt x="0" y="6"/>
                      </a:lnTo>
                      <a:lnTo>
                        <a:pt x="223" y="76"/>
                      </a:lnTo>
                      <a:lnTo>
                        <a:pt x="223" y="289"/>
                      </a:lnTo>
                      <a:lnTo>
                        <a:pt x="0" y="219"/>
                      </a:lnTo>
                      <a:lnTo>
                        <a:pt x="0" y="227"/>
                      </a:lnTo>
                      <a:lnTo>
                        <a:pt x="225" y="297"/>
                      </a:lnTo>
                      <a:lnTo>
                        <a:pt x="263" y="2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69" name="Freeform 121">
                  <a:extLst>
                    <a:ext uri="{FF2B5EF4-FFF2-40B4-BE49-F238E27FC236}">
                      <a16:creationId xmlns:a16="http://schemas.microsoft.com/office/drawing/2014/main" id="{1A2A6146-7550-437E-8A15-5637BDE7253D}"/>
                    </a:ext>
                  </a:extLst>
                </p:cNvPr>
                <p:cNvSpPr/>
                <p:nvPr/>
              </p:nvSpPr>
              <p:spPr bwMode="auto">
                <a:xfrm>
                  <a:off x="2709863"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0" name="Oval 122">
                  <a:extLst>
                    <a:ext uri="{FF2B5EF4-FFF2-40B4-BE49-F238E27FC236}">
                      <a16:creationId xmlns:a16="http://schemas.microsoft.com/office/drawing/2014/main" id="{E8E89903-17DF-492E-9F44-A68CBED6141B}"/>
                    </a:ext>
                  </a:extLst>
                </p:cNvPr>
                <p:cNvSpPr>
                  <a:spLocks noChangeArrowheads="1"/>
                </p:cNvSpPr>
                <p:nvPr/>
              </p:nvSpPr>
              <p:spPr bwMode="auto">
                <a:xfrm>
                  <a:off x="2968625" y="1592263"/>
                  <a:ext cx="22225"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buFontTx/>
                    <a:buNone/>
                    <a:defRPr/>
                  </a:pPr>
                  <a:endParaRPr lang="en-US" altLang="zh-CN" kern="0">
                    <a:solidFill>
                      <a:srgbClr val="000000"/>
                    </a:solidFill>
                    <a:latin typeface="宋体" panose="02010600030101010101" pitchFamily="2" charset="-122"/>
                  </a:endParaRPr>
                </a:p>
              </p:txBody>
            </p:sp>
            <p:sp>
              <p:nvSpPr>
                <p:cNvPr id="71" name="Freeform 123">
                  <a:extLst>
                    <a:ext uri="{FF2B5EF4-FFF2-40B4-BE49-F238E27FC236}">
                      <a16:creationId xmlns:a16="http://schemas.microsoft.com/office/drawing/2014/main" id="{D9E0B5DD-E778-47D2-BA8B-B75D7E1A5368}"/>
                    </a:ext>
                  </a:extLst>
                </p:cNvPr>
                <p:cNvSpPr/>
                <p:nvPr/>
              </p:nvSpPr>
              <p:spPr bwMode="auto">
                <a:xfrm>
                  <a:off x="3035300" y="1285875"/>
                  <a:ext cx="79375" cy="34925"/>
                </a:xfrm>
                <a:custGeom>
                  <a:avLst/>
                  <a:gdLst>
                    <a:gd name="T0" fmla="*/ 2147483647 w 50"/>
                    <a:gd name="T1" fmla="*/ 2147483647 h 22"/>
                    <a:gd name="T2" fmla="*/ 2147483647 w 50"/>
                    <a:gd name="T3" fmla="*/ 0 h 22"/>
                    <a:gd name="T4" fmla="*/ 0 w 50"/>
                    <a:gd name="T5" fmla="*/ 2147483647 h 22"/>
                    <a:gd name="T6" fmla="*/ 2147483647 w 50"/>
                    <a:gd name="T7" fmla="*/ 2147483647 h 22"/>
                    <a:gd name="T8" fmla="*/ 2147483647 w 50"/>
                    <a:gd name="T9" fmla="*/ 2147483647 h 22"/>
                    <a:gd name="T10" fmla="*/ 2147483647 w 50"/>
                    <a:gd name="T11" fmla="*/ 2147483647 h 22"/>
                    <a:gd name="T12" fmla="*/ 0 60000 65536"/>
                    <a:gd name="T13" fmla="*/ 0 60000 65536"/>
                    <a:gd name="T14" fmla="*/ 0 60000 65536"/>
                    <a:gd name="T15" fmla="*/ 0 60000 65536"/>
                    <a:gd name="T16" fmla="*/ 0 60000 65536"/>
                    <a:gd name="T17" fmla="*/ 0 60000 65536"/>
                    <a:gd name="T18" fmla="*/ 0 w 50"/>
                    <a:gd name="T19" fmla="*/ 0 h 22"/>
                    <a:gd name="T20" fmla="*/ 50 w 5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0" h="22">
                      <a:moveTo>
                        <a:pt x="50" y="2"/>
                      </a:moveTo>
                      <a:lnTo>
                        <a:pt x="44" y="0"/>
                      </a:lnTo>
                      <a:lnTo>
                        <a:pt x="0" y="16"/>
                      </a:lnTo>
                      <a:lnTo>
                        <a:pt x="2" y="22"/>
                      </a:lnTo>
                      <a:lnTo>
                        <a:pt x="50" y="6"/>
                      </a:lnTo>
                      <a:lnTo>
                        <a:pt x="5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2" name="Freeform 232">
                  <a:extLst>
                    <a:ext uri="{FF2B5EF4-FFF2-40B4-BE49-F238E27FC236}">
                      <a16:creationId xmlns:a16="http://schemas.microsoft.com/office/drawing/2014/main" id="{D7A80D8C-B62E-4B92-8B79-2DE57A55B521}"/>
                    </a:ext>
                  </a:extLst>
                </p:cNvPr>
                <p:cNvSpPr/>
                <p:nvPr/>
              </p:nvSpPr>
              <p:spPr bwMode="auto">
                <a:xfrm>
                  <a:off x="2733675" y="1311275"/>
                  <a:ext cx="73025" cy="195263"/>
                </a:xfrm>
                <a:custGeom>
                  <a:avLst/>
                  <a:gdLst>
                    <a:gd name="T0" fmla="*/ 2147483647 w 23"/>
                    <a:gd name="T1" fmla="*/ 2147483647 h 61"/>
                    <a:gd name="T2" fmla="*/ 2147483647 w 23"/>
                    <a:gd name="T3" fmla="*/ 2147483647 h 61"/>
                    <a:gd name="T4" fmla="*/ 0 w 23"/>
                    <a:gd name="T5" fmla="*/ 2147483647 h 61"/>
                    <a:gd name="T6" fmla="*/ 0 w 23"/>
                    <a:gd name="T7" fmla="*/ 0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23" y="61"/>
                      </a:moveTo>
                      <a:cubicBezTo>
                        <a:pt x="10" y="57"/>
                        <a:pt x="10" y="57"/>
                        <a:pt x="10" y="57"/>
                      </a:cubicBezTo>
                      <a:cubicBezTo>
                        <a:pt x="4" y="55"/>
                        <a:pt x="0" y="49"/>
                        <a:pt x="0" y="43"/>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3" name="Freeform 233">
                  <a:extLst>
                    <a:ext uri="{FF2B5EF4-FFF2-40B4-BE49-F238E27FC236}">
                      <a16:creationId xmlns:a16="http://schemas.microsoft.com/office/drawing/2014/main" id="{EA2C1278-E82B-4D52-9CB4-AA2999C8D377}"/>
                    </a:ext>
                  </a:extLst>
                </p:cNvPr>
                <p:cNvSpPr/>
                <p:nvPr/>
              </p:nvSpPr>
              <p:spPr bwMode="auto">
                <a:xfrm>
                  <a:off x="2727325" y="1304925"/>
                  <a:ext cx="85725" cy="207963"/>
                </a:xfrm>
                <a:custGeom>
                  <a:avLst/>
                  <a:gdLst>
                    <a:gd name="T0" fmla="*/ 0 w 27"/>
                    <a:gd name="T1" fmla="*/ 2147483647 h 65"/>
                    <a:gd name="T2" fmla="*/ 0 w 27"/>
                    <a:gd name="T3" fmla="*/ 2147483647 h 65"/>
                    <a:gd name="T4" fmla="*/ 2147483647 w 27"/>
                    <a:gd name="T5" fmla="*/ 2147483647 h 65"/>
                    <a:gd name="T6" fmla="*/ 2147483647 w 27"/>
                    <a:gd name="T7" fmla="*/ 2147483647 h 65"/>
                    <a:gd name="T8" fmla="*/ 2147483647 w 27"/>
                    <a:gd name="T9" fmla="*/ 2147483647 h 65"/>
                    <a:gd name="T10" fmla="*/ 2147483647 w 27"/>
                    <a:gd name="T11" fmla="*/ 2147483647 h 65"/>
                    <a:gd name="T12" fmla="*/ 2147483647 w 27"/>
                    <a:gd name="T13" fmla="*/ 2147483647 h 65"/>
                    <a:gd name="T14" fmla="*/ 2147483647 w 27"/>
                    <a:gd name="T15" fmla="*/ 2147483647 h 65"/>
                    <a:gd name="T16" fmla="*/ 2147483647 w 27"/>
                    <a:gd name="T17" fmla="*/ 2147483647 h 65"/>
                    <a:gd name="T18" fmla="*/ 2147483647 w 27"/>
                    <a:gd name="T19" fmla="*/ 0 h 65"/>
                    <a:gd name="T20" fmla="*/ 0 w 27"/>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65"/>
                    <a:gd name="T35" fmla="*/ 27 w 2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65">
                      <a:moveTo>
                        <a:pt x="0" y="2"/>
                      </a:moveTo>
                      <a:cubicBezTo>
                        <a:pt x="0" y="45"/>
                        <a:pt x="0" y="45"/>
                        <a:pt x="0" y="45"/>
                      </a:cubicBezTo>
                      <a:cubicBezTo>
                        <a:pt x="0" y="51"/>
                        <a:pt x="5" y="58"/>
                        <a:pt x="11" y="60"/>
                      </a:cubicBezTo>
                      <a:cubicBezTo>
                        <a:pt x="25" y="64"/>
                        <a:pt x="25" y="64"/>
                        <a:pt x="25" y="64"/>
                      </a:cubicBezTo>
                      <a:cubicBezTo>
                        <a:pt x="26" y="65"/>
                        <a:pt x="27" y="64"/>
                        <a:pt x="27" y="63"/>
                      </a:cubicBezTo>
                      <a:cubicBezTo>
                        <a:pt x="27" y="62"/>
                        <a:pt x="27" y="61"/>
                        <a:pt x="26" y="61"/>
                      </a:cubicBezTo>
                      <a:cubicBezTo>
                        <a:pt x="12" y="57"/>
                        <a:pt x="12" y="57"/>
                        <a:pt x="12" y="57"/>
                      </a:cubicBezTo>
                      <a:cubicBezTo>
                        <a:pt x="7" y="55"/>
                        <a:pt x="4" y="50"/>
                        <a:pt x="4" y="45"/>
                      </a:cubicBezTo>
                      <a:cubicBezTo>
                        <a:pt x="4" y="2"/>
                        <a:pt x="4" y="2"/>
                        <a:pt x="4" y="2"/>
                      </a:cubicBezTo>
                      <a:cubicBezTo>
                        <a:pt x="4" y="1"/>
                        <a:pt x="3" y="0"/>
                        <a:pt x="2" y="0"/>
                      </a:cubicBezTo>
                      <a:cubicBezTo>
                        <a:pt x="1" y="0"/>
                        <a:pt x="0" y="1"/>
                        <a:pt x="0" y="2"/>
                      </a:cubicBezTo>
                      <a:close/>
                    </a:path>
                  </a:pathLst>
                </a:custGeom>
                <a:solidFill>
                  <a:srgbClr val="3D61A4"/>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4" name="Freeform 234">
                  <a:extLst>
                    <a:ext uri="{FF2B5EF4-FFF2-40B4-BE49-F238E27FC236}">
                      <a16:creationId xmlns:a16="http://schemas.microsoft.com/office/drawing/2014/main" id="{81DAB304-FB1D-46AE-AFEA-89FBC253B72C}"/>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5" name="Freeform 235">
                  <a:extLst>
                    <a:ext uri="{FF2B5EF4-FFF2-40B4-BE49-F238E27FC236}">
                      <a16:creationId xmlns:a16="http://schemas.microsoft.com/office/drawing/2014/main" id="{AE3519D7-1AF7-4D70-9D1D-19BDD0A78B81}"/>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6" name="Freeform 236">
                  <a:extLst>
                    <a:ext uri="{FF2B5EF4-FFF2-40B4-BE49-F238E27FC236}">
                      <a16:creationId xmlns:a16="http://schemas.microsoft.com/office/drawing/2014/main" id="{FB6560C8-8B93-4EC2-96AC-70E353BE015A}"/>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7" name="Freeform 237">
                  <a:extLst>
                    <a:ext uri="{FF2B5EF4-FFF2-40B4-BE49-F238E27FC236}">
                      <a16:creationId xmlns:a16="http://schemas.microsoft.com/office/drawing/2014/main" id="{239E3B76-11AC-48E1-BB6D-16734F7339EB}"/>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sp>
              <p:nvSpPr>
                <p:cNvPr id="78" name="Freeform 238">
                  <a:extLst>
                    <a:ext uri="{FF2B5EF4-FFF2-40B4-BE49-F238E27FC236}">
                      <a16:creationId xmlns:a16="http://schemas.microsoft.com/office/drawing/2014/main" id="{94875282-5E57-43A0-96DC-64CECD7E1326}"/>
                    </a:ext>
                  </a:extLst>
                </p:cNvPr>
                <p:cNvSpPr/>
                <p:nvPr/>
              </p:nvSpPr>
              <p:spPr bwMode="auto">
                <a:xfrm>
                  <a:off x="2709862" y="1257300"/>
                  <a:ext cx="287338" cy="319088"/>
                </a:xfrm>
                <a:custGeom>
                  <a:avLst/>
                  <a:gdLst>
                    <a:gd name="T0" fmla="*/ 2147483647 w 90"/>
                    <a:gd name="T1" fmla="*/ 2147483647 h 100"/>
                    <a:gd name="T2" fmla="*/ 2147483647 w 90"/>
                    <a:gd name="T3" fmla="*/ 2147483647 h 100"/>
                    <a:gd name="T4" fmla="*/ 2147483647 w 90"/>
                    <a:gd name="T5" fmla="*/ 2147483647 h 100"/>
                    <a:gd name="T6" fmla="*/ 0 w 90"/>
                    <a:gd name="T7" fmla="*/ 2147483647 h 100"/>
                    <a:gd name="T8" fmla="*/ 0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0"/>
                    <a:gd name="T29" fmla="*/ 90 w 9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0">
                      <a:moveTo>
                        <a:pt x="90" y="89"/>
                      </a:moveTo>
                      <a:cubicBezTo>
                        <a:pt x="90" y="96"/>
                        <a:pt x="84" y="100"/>
                        <a:pt x="77" y="98"/>
                      </a:cubicBezTo>
                      <a:cubicBezTo>
                        <a:pt x="12" y="78"/>
                        <a:pt x="12" y="78"/>
                        <a:pt x="12" y="78"/>
                      </a:cubicBezTo>
                      <a:cubicBezTo>
                        <a:pt x="5" y="75"/>
                        <a:pt x="0" y="68"/>
                        <a:pt x="0" y="61"/>
                      </a:cubicBezTo>
                      <a:cubicBezTo>
                        <a:pt x="0" y="11"/>
                        <a:pt x="0" y="11"/>
                        <a:pt x="0" y="11"/>
                      </a:cubicBezTo>
                      <a:cubicBezTo>
                        <a:pt x="0" y="4"/>
                        <a:pt x="5" y="0"/>
                        <a:pt x="12" y="2"/>
                      </a:cubicBezTo>
                      <a:cubicBezTo>
                        <a:pt x="77" y="22"/>
                        <a:pt x="77" y="22"/>
                        <a:pt x="77" y="22"/>
                      </a:cubicBezTo>
                      <a:cubicBezTo>
                        <a:pt x="84" y="25"/>
                        <a:pt x="90" y="32"/>
                        <a:pt x="90" y="39"/>
                      </a:cubicBezTo>
                      <a:lnTo>
                        <a:pt x="90"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buFontTx/>
                    <a:buNone/>
                    <a:defRPr/>
                  </a:pPr>
                  <a:endParaRPr lang="zh-CN" altLang="en-US" kern="0">
                    <a:solidFill>
                      <a:srgbClr val="000000"/>
                    </a:solidFill>
                  </a:endParaRPr>
                </a:p>
              </p:txBody>
            </p:sp>
          </p:grpSp>
        </p:grpSp>
      </p:grpSp>
      <p:grpSp>
        <p:nvGrpSpPr>
          <p:cNvPr id="10" name="Group 9">
            <a:extLst>
              <a:ext uri="{FF2B5EF4-FFF2-40B4-BE49-F238E27FC236}">
                <a16:creationId xmlns:a16="http://schemas.microsoft.com/office/drawing/2014/main" id="{BFD61C18-6B78-4ED1-A55A-D8F359BAEC56}"/>
              </a:ext>
            </a:extLst>
          </p:cNvPr>
          <p:cNvGrpSpPr/>
          <p:nvPr/>
        </p:nvGrpSpPr>
        <p:grpSpPr>
          <a:xfrm>
            <a:off x="7959049" y="866921"/>
            <a:ext cx="3785198" cy="2430332"/>
            <a:chOff x="7637699" y="866769"/>
            <a:chExt cx="3785198" cy="2430332"/>
          </a:xfrm>
        </p:grpSpPr>
        <p:grpSp>
          <p:nvGrpSpPr>
            <p:cNvPr id="104" name="Group 103">
              <a:extLst>
                <a:ext uri="{FF2B5EF4-FFF2-40B4-BE49-F238E27FC236}">
                  <a16:creationId xmlns:a16="http://schemas.microsoft.com/office/drawing/2014/main" id="{95E898B4-FB6C-4335-8050-5E6D8B570777}"/>
                </a:ext>
              </a:extLst>
            </p:cNvPr>
            <p:cNvGrpSpPr/>
            <p:nvPr/>
          </p:nvGrpSpPr>
          <p:grpSpPr>
            <a:xfrm>
              <a:off x="7637699" y="866769"/>
              <a:ext cx="3785198" cy="2430332"/>
              <a:chOff x="2572215" y="2524782"/>
              <a:chExt cx="3437255" cy="2206931"/>
            </a:xfrm>
          </p:grpSpPr>
          <p:pic>
            <p:nvPicPr>
              <p:cNvPr id="105" name="Picture 5">
                <a:extLst>
                  <a:ext uri="{FF2B5EF4-FFF2-40B4-BE49-F238E27FC236}">
                    <a16:creationId xmlns:a16="http://schemas.microsoft.com/office/drawing/2014/main" id="{85030BA2-EA05-4030-BEA9-8D06FC5C06DC}"/>
                  </a:ext>
                </a:extLst>
              </p:cNvPr>
              <p:cNvPicPr>
                <a:picLocks noChangeAspect="1" noChangeArrowheads="1"/>
              </p:cNvPicPr>
              <p:nvPr/>
            </p:nvPicPr>
            <p:blipFill>
              <a:blip r:embed="rId2" cstate="print">
                <a:clrChange>
                  <a:clrFrom>
                    <a:srgbClr val="000000">
                      <a:alpha val="0"/>
                    </a:srgbClr>
                  </a:clrFrom>
                  <a:clrTo>
                    <a:srgbClr val="000000">
                      <a:alpha val="0"/>
                    </a:srgbClr>
                  </a:clrTo>
                </a:clrChange>
                <a:duotone>
                  <a:srgbClr val="008ED3">
                    <a:shade val="45000"/>
                    <a:satMod val="135000"/>
                  </a:srgbClr>
                  <a:prstClr val="white"/>
                </a:duotone>
              </a:blip>
              <a:srcRect/>
              <a:stretch>
                <a:fillRect/>
              </a:stretch>
            </p:blipFill>
            <p:spPr bwMode="auto">
              <a:xfrm>
                <a:off x="3853645" y="3528375"/>
                <a:ext cx="474980" cy="567690"/>
              </a:xfrm>
              <a:prstGeom prst="rect">
                <a:avLst/>
              </a:prstGeom>
              <a:noFill/>
              <a:ln w="9525">
                <a:noFill/>
                <a:miter lim="800000"/>
                <a:headEnd/>
                <a:tailEnd/>
              </a:ln>
              <a:effectLst/>
            </p:spPr>
          </p:pic>
          <p:sp>
            <p:nvSpPr>
              <p:cNvPr id="106" name="Rectangle 99">
                <a:extLst>
                  <a:ext uri="{FF2B5EF4-FFF2-40B4-BE49-F238E27FC236}">
                    <a16:creationId xmlns:a16="http://schemas.microsoft.com/office/drawing/2014/main" id="{675FF858-73C3-4E6B-8AAA-627A39188B60}"/>
                  </a:ext>
                </a:extLst>
              </p:cNvPr>
              <p:cNvSpPr>
                <a:spLocks noChangeArrowheads="1"/>
              </p:cNvSpPr>
              <p:nvPr/>
            </p:nvSpPr>
            <p:spPr bwMode="auto">
              <a:xfrm>
                <a:off x="4202895" y="3967795"/>
                <a:ext cx="544830" cy="175895"/>
              </a:xfrm>
              <a:prstGeom prst="rect">
                <a:avLst/>
              </a:prstGeom>
              <a:noFill/>
              <a:ln w="9525">
                <a:noFill/>
                <a:miter lim="800000"/>
              </a:ln>
            </p:spPr>
            <p:txBody>
              <a:bodyPr wrap="square" lIns="67664" tIns="33829" rIns="67664" bIns="33829">
                <a:spAutoFit/>
              </a:bodyPr>
              <a:lstStyle/>
              <a:p>
                <a:pPr algn="ctr" defTabSz="685800" fontAlgn="auto">
                  <a:spcBef>
                    <a:spcPts val="0"/>
                  </a:spcBef>
                  <a:spcAft>
                    <a:spcPts val="0"/>
                  </a:spcAft>
                  <a:defRPr/>
                </a:pPr>
                <a:r>
                  <a:rPr lang="en-US" altLang="zh-CN" sz="700" kern="0" dirty="0">
                    <a:solidFill>
                      <a:srgbClr val="000000"/>
                    </a:solidFill>
                    <a:ea typeface="微软雅黑" panose="020B0503020204020204" pitchFamily="34" charset="-122"/>
                    <a:cs typeface="Calibri" panose="020F0502020204030204" pitchFamily="34" charset="0"/>
                  </a:rPr>
                  <a:t>5G NR</a:t>
                </a:r>
                <a:endParaRPr lang="zh-CN" altLang="en-US" sz="700" kern="0" dirty="0">
                  <a:solidFill>
                    <a:srgbClr val="000000"/>
                  </a:solidFill>
                  <a:ea typeface="微软雅黑" panose="020B0503020204020204" pitchFamily="34" charset="-122"/>
                  <a:cs typeface="Calibri" panose="020F0502020204030204" pitchFamily="34" charset="0"/>
                </a:endParaRPr>
              </a:p>
            </p:txBody>
          </p:sp>
          <p:pic>
            <p:nvPicPr>
              <p:cNvPr id="107" name="Picture 5">
                <a:extLst>
                  <a:ext uri="{FF2B5EF4-FFF2-40B4-BE49-F238E27FC236}">
                    <a16:creationId xmlns:a16="http://schemas.microsoft.com/office/drawing/2014/main" id="{B7819D66-DBF6-461F-BD50-33BDDB80CD41}"/>
                  </a:ext>
                </a:extLst>
              </p:cNvPr>
              <p:cNvPicPr>
                <a:picLocks noChangeAspect="1" noChangeArrowheads="1"/>
              </p:cNvPicPr>
              <p:nvPr/>
            </p:nvPicPr>
            <p:blipFill>
              <a:blip r:embed="rId2" cstate="print">
                <a:clrChange>
                  <a:clrFrom>
                    <a:srgbClr val="000000">
                      <a:alpha val="0"/>
                    </a:srgbClr>
                  </a:clrFrom>
                  <a:clrTo>
                    <a:srgbClr val="000000">
                      <a:alpha val="0"/>
                    </a:srgbClr>
                  </a:clrTo>
                </a:clrChange>
                <a:duotone>
                  <a:srgbClr val="008ED3">
                    <a:shade val="45000"/>
                    <a:satMod val="135000"/>
                  </a:srgbClr>
                  <a:prstClr val="white"/>
                </a:duotone>
              </a:blip>
              <a:srcRect/>
              <a:stretch>
                <a:fillRect/>
              </a:stretch>
            </p:blipFill>
            <p:spPr bwMode="auto">
              <a:xfrm>
                <a:off x="3325960" y="3572825"/>
                <a:ext cx="337820" cy="403860"/>
              </a:xfrm>
              <a:prstGeom prst="rect">
                <a:avLst/>
              </a:prstGeom>
              <a:noFill/>
              <a:ln w="9525">
                <a:noFill/>
                <a:miter lim="800000"/>
                <a:headEnd/>
                <a:tailEnd/>
              </a:ln>
              <a:effectLst/>
            </p:spPr>
          </p:pic>
          <p:pic>
            <p:nvPicPr>
              <p:cNvPr id="108" name="Picture 5">
                <a:extLst>
                  <a:ext uri="{FF2B5EF4-FFF2-40B4-BE49-F238E27FC236}">
                    <a16:creationId xmlns:a16="http://schemas.microsoft.com/office/drawing/2014/main" id="{D74C26CE-631F-4EB3-BADC-9ACAC9AA3D2A}"/>
                  </a:ext>
                </a:extLst>
              </p:cNvPr>
              <p:cNvPicPr>
                <a:picLocks noChangeAspect="1" noChangeArrowheads="1"/>
              </p:cNvPicPr>
              <p:nvPr/>
            </p:nvPicPr>
            <p:blipFill>
              <a:blip r:embed="rId2" cstate="print">
                <a:clrChange>
                  <a:clrFrom>
                    <a:srgbClr val="000000">
                      <a:alpha val="0"/>
                    </a:srgbClr>
                  </a:clrFrom>
                  <a:clrTo>
                    <a:srgbClr val="000000">
                      <a:alpha val="0"/>
                    </a:srgbClr>
                  </a:clrTo>
                </a:clrChange>
                <a:duotone>
                  <a:srgbClr val="008ED3">
                    <a:shade val="45000"/>
                    <a:satMod val="135000"/>
                  </a:srgbClr>
                  <a:prstClr val="white"/>
                </a:duotone>
              </a:blip>
              <a:srcRect/>
              <a:stretch>
                <a:fillRect/>
              </a:stretch>
            </p:blipFill>
            <p:spPr bwMode="auto">
              <a:xfrm>
                <a:off x="2806530" y="3431220"/>
                <a:ext cx="337820" cy="403860"/>
              </a:xfrm>
              <a:prstGeom prst="rect">
                <a:avLst/>
              </a:prstGeom>
              <a:noFill/>
              <a:ln w="9525">
                <a:noFill/>
                <a:miter lim="800000"/>
                <a:headEnd/>
                <a:tailEnd/>
              </a:ln>
              <a:effectLst/>
            </p:spPr>
          </p:pic>
          <p:sp>
            <p:nvSpPr>
              <p:cNvPr id="109" name="Rectangle 99">
                <a:extLst>
                  <a:ext uri="{FF2B5EF4-FFF2-40B4-BE49-F238E27FC236}">
                    <a16:creationId xmlns:a16="http://schemas.microsoft.com/office/drawing/2014/main" id="{AB70FE28-2F98-4497-8453-486BD94EEA16}"/>
                  </a:ext>
                </a:extLst>
              </p:cNvPr>
              <p:cNvSpPr>
                <a:spLocks noChangeArrowheads="1"/>
              </p:cNvSpPr>
              <p:nvPr/>
            </p:nvSpPr>
            <p:spPr bwMode="auto">
              <a:xfrm>
                <a:off x="2572215" y="3779200"/>
                <a:ext cx="544830" cy="175895"/>
              </a:xfrm>
              <a:prstGeom prst="rect">
                <a:avLst/>
              </a:prstGeom>
              <a:noFill/>
              <a:ln w="9525">
                <a:noFill/>
                <a:miter lim="800000"/>
              </a:ln>
            </p:spPr>
            <p:txBody>
              <a:bodyPr wrap="square" lIns="67664" tIns="33829" rIns="67664" bIns="33829">
                <a:spAutoFit/>
              </a:bodyPr>
              <a:lstStyle/>
              <a:p>
                <a:pPr algn="ctr" defTabSz="685800" fontAlgn="auto">
                  <a:spcBef>
                    <a:spcPts val="0"/>
                  </a:spcBef>
                  <a:spcAft>
                    <a:spcPts val="0"/>
                  </a:spcAft>
                  <a:defRPr/>
                </a:pPr>
                <a:r>
                  <a:rPr lang="en-US" altLang="zh-CN" sz="700" kern="0" dirty="0">
                    <a:solidFill>
                      <a:srgbClr val="000000"/>
                    </a:solidFill>
                    <a:ea typeface="微软雅黑" panose="020B0503020204020204" pitchFamily="34" charset="-122"/>
                    <a:cs typeface="Calibri" panose="020F0502020204030204" pitchFamily="34" charset="0"/>
                  </a:rPr>
                  <a:t>5G NR</a:t>
                </a:r>
                <a:endParaRPr lang="zh-CN" altLang="en-US" sz="700" kern="0" dirty="0">
                  <a:solidFill>
                    <a:srgbClr val="000000"/>
                  </a:solidFill>
                  <a:ea typeface="微软雅黑" panose="020B0503020204020204" pitchFamily="34" charset="-122"/>
                  <a:cs typeface="Calibri" panose="020F0502020204030204" pitchFamily="34" charset="0"/>
                </a:endParaRPr>
              </a:p>
            </p:txBody>
          </p:sp>
          <p:grpSp>
            <p:nvGrpSpPr>
              <p:cNvPr id="110" name="组合 184">
                <a:extLst>
                  <a:ext uri="{FF2B5EF4-FFF2-40B4-BE49-F238E27FC236}">
                    <a16:creationId xmlns:a16="http://schemas.microsoft.com/office/drawing/2014/main" id="{B6BB1DB3-E612-4CBA-8AD5-F61B7483FA7B}"/>
                  </a:ext>
                </a:extLst>
              </p:cNvPr>
              <p:cNvGrpSpPr/>
              <p:nvPr/>
            </p:nvGrpSpPr>
            <p:grpSpPr>
              <a:xfrm>
                <a:off x="3701245" y="2981138"/>
                <a:ext cx="1077098" cy="198622"/>
                <a:chOff x="1129569" y="2483562"/>
                <a:chExt cx="641832" cy="118311"/>
              </a:xfrm>
            </p:grpSpPr>
            <p:pic>
              <p:nvPicPr>
                <p:cNvPr id="140" name="图片 185" descr="20200526-02">
                  <a:extLst>
                    <a:ext uri="{FF2B5EF4-FFF2-40B4-BE49-F238E27FC236}">
                      <a16:creationId xmlns:a16="http://schemas.microsoft.com/office/drawing/2014/main" id="{3A564ED5-2F7F-44A7-B9E1-AA2CC6760E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493" b="86019" l="1029" r="98543"/>
                          </a14:imgEffect>
                        </a14:imgLayer>
                      </a14:imgProps>
                    </a:ext>
                  </a:extLst>
                </a:blip>
                <a:srcRect l="778" t="11549" r="1326" b="13595"/>
                <a:stretch>
                  <a:fillRect/>
                </a:stretch>
              </p:blipFill>
              <p:spPr>
                <a:xfrm>
                  <a:off x="1129569" y="2483562"/>
                  <a:ext cx="641832" cy="118311"/>
                </a:xfrm>
                <a:prstGeom prst="rect">
                  <a:avLst/>
                </a:prstGeom>
              </p:spPr>
            </p:pic>
            <p:sp>
              <p:nvSpPr>
                <p:cNvPr id="141" name="文本框 186">
                  <a:extLst>
                    <a:ext uri="{FF2B5EF4-FFF2-40B4-BE49-F238E27FC236}">
                      <a16:creationId xmlns:a16="http://schemas.microsoft.com/office/drawing/2014/main" id="{97458E53-ED8D-4F9F-A981-0322CC3EF3CF}"/>
                    </a:ext>
                  </a:extLst>
                </p:cNvPr>
                <p:cNvSpPr txBox="1"/>
                <p:nvPr/>
              </p:nvSpPr>
              <p:spPr>
                <a:xfrm>
                  <a:off x="1445778" y="2489944"/>
                  <a:ext cx="235232" cy="50854"/>
                </a:xfrm>
                <a:prstGeom prst="rect">
                  <a:avLst/>
                </a:prstGeom>
                <a:noFill/>
              </p:spPr>
              <p:txBody>
                <a:bodyPr wrap="square" lIns="0" tIns="0" rIns="0" bIns="0" rtlCol="0" anchor="ctr">
                  <a:spAutoFit/>
                </a:bodyPr>
                <a:lstStyle/>
                <a:p>
                  <a:pPr algn="ctr" defTabSz="457200" fontAlgn="auto">
                    <a:spcBef>
                      <a:spcPts val="0"/>
                    </a:spcBef>
                    <a:spcAft>
                      <a:spcPts val="0"/>
                    </a:spcAft>
                    <a:buFontTx/>
                    <a:buNone/>
                    <a:defRPr/>
                  </a:pPr>
                  <a:r>
                    <a:rPr lang="en-US" altLang="zh-CN" sz="600" b="1" kern="0" dirty="0">
                      <a:solidFill>
                        <a:srgbClr val="C00000"/>
                      </a:solidFill>
                      <a:latin typeface="Calibri" panose="020F0502020204030204"/>
                      <a:ea typeface="微软雅黑" panose="020B0503020204020204" pitchFamily="34" charset="-122"/>
                    </a:rPr>
                    <a:t>VGCd1</a:t>
                  </a:r>
                </a:p>
              </p:txBody>
            </p:sp>
          </p:grpSp>
          <p:grpSp>
            <p:nvGrpSpPr>
              <p:cNvPr id="111" name="组合 189">
                <a:extLst>
                  <a:ext uri="{FF2B5EF4-FFF2-40B4-BE49-F238E27FC236}">
                    <a16:creationId xmlns:a16="http://schemas.microsoft.com/office/drawing/2014/main" id="{4AFCA469-C3A2-41F4-8486-CC76FB245486}"/>
                  </a:ext>
                </a:extLst>
              </p:cNvPr>
              <p:cNvGrpSpPr/>
              <p:nvPr/>
            </p:nvGrpSpPr>
            <p:grpSpPr>
              <a:xfrm>
                <a:off x="3981579" y="2524782"/>
                <a:ext cx="739179" cy="443457"/>
                <a:chOff x="3535771" y="2269824"/>
                <a:chExt cx="570121" cy="341902"/>
              </a:xfrm>
            </p:grpSpPr>
            <p:sp>
              <p:nvSpPr>
                <p:cNvPr id="137" name="Freeform 6">
                  <a:extLst>
                    <a:ext uri="{FF2B5EF4-FFF2-40B4-BE49-F238E27FC236}">
                      <a16:creationId xmlns:a16="http://schemas.microsoft.com/office/drawing/2014/main" id="{1928FD32-9CB9-4F79-A71D-361E5F4D4847}"/>
                    </a:ext>
                  </a:extLst>
                </p:cNvPr>
                <p:cNvSpPr/>
                <p:nvPr/>
              </p:nvSpPr>
              <p:spPr bwMode="auto">
                <a:xfrm>
                  <a:off x="3535771" y="2269824"/>
                  <a:ext cx="570121" cy="341902"/>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1" fmla="*/ 8448 w 10000"/>
                    <a:gd name="connsiteY0-2" fmla="*/ 9807 h 10000"/>
                    <a:gd name="connsiteX1-3" fmla="*/ 1220 w 10000"/>
                    <a:gd name="connsiteY1-4" fmla="*/ 9711 h 10000"/>
                    <a:gd name="connsiteX2-5" fmla="*/ 199 w 10000"/>
                    <a:gd name="connsiteY2-6" fmla="*/ 6988 h 10000"/>
                    <a:gd name="connsiteX3-7" fmla="*/ 1470 w 10000"/>
                    <a:gd name="connsiteY3-8" fmla="*/ 4211 h 10000"/>
                    <a:gd name="connsiteX4-9" fmla="*/ 3806 w 10000"/>
                    <a:gd name="connsiteY4-10" fmla="*/ 627 h 10000"/>
                    <a:gd name="connsiteX5-11" fmla="*/ 6684 w 10000"/>
                    <a:gd name="connsiteY5-12" fmla="*/ 2940 h 10000"/>
                    <a:gd name="connsiteX6-13" fmla="*/ 8621 w 10000"/>
                    <a:gd name="connsiteY6-14" fmla="*/ 2867 h 10000"/>
                    <a:gd name="connsiteX7-15" fmla="*/ 9353 w 10000"/>
                    <a:gd name="connsiteY7-16" fmla="*/ 5815 h 10000"/>
                    <a:gd name="connsiteX8-17" fmla="*/ 9841 w 10000"/>
                    <a:gd name="connsiteY8-18" fmla="*/ 8096 h 10000"/>
                    <a:gd name="connsiteX9-19" fmla="*/ 8448 w 10000"/>
                    <a:gd name="connsiteY9-20" fmla="*/ 9807 h 10000"/>
                    <a:gd name="connsiteX0-21" fmla="*/ 8448 w 10000"/>
                    <a:gd name="connsiteY0-22" fmla="*/ 9807 h 10000"/>
                    <a:gd name="connsiteX1-23" fmla="*/ 1220 w 10000"/>
                    <a:gd name="connsiteY1-24" fmla="*/ 9711 h 10000"/>
                    <a:gd name="connsiteX2-25" fmla="*/ 199 w 10000"/>
                    <a:gd name="connsiteY2-26" fmla="*/ 6988 h 10000"/>
                    <a:gd name="connsiteX3-27" fmla="*/ 1638 w 10000"/>
                    <a:gd name="connsiteY3-28" fmla="*/ 4336 h 10000"/>
                    <a:gd name="connsiteX4-29" fmla="*/ 3806 w 10000"/>
                    <a:gd name="connsiteY4-30" fmla="*/ 627 h 10000"/>
                    <a:gd name="connsiteX5-31" fmla="*/ 6684 w 10000"/>
                    <a:gd name="connsiteY5-32" fmla="*/ 2940 h 10000"/>
                    <a:gd name="connsiteX6-33" fmla="*/ 8621 w 10000"/>
                    <a:gd name="connsiteY6-34" fmla="*/ 2867 h 10000"/>
                    <a:gd name="connsiteX7-35" fmla="*/ 9353 w 10000"/>
                    <a:gd name="connsiteY7-36" fmla="*/ 5815 h 10000"/>
                    <a:gd name="connsiteX8-37" fmla="*/ 9841 w 10000"/>
                    <a:gd name="connsiteY8-38" fmla="*/ 8096 h 10000"/>
                    <a:gd name="connsiteX9-39" fmla="*/ 8448 w 10000"/>
                    <a:gd name="connsiteY9-40" fmla="*/ 9807 h 10000"/>
                    <a:gd name="connsiteX0-41" fmla="*/ 8448 w 10000"/>
                    <a:gd name="connsiteY0-42" fmla="*/ 9807 h 10000"/>
                    <a:gd name="connsiteX1-43" fmla="*/ 1220 w 10000"/>
                    <a:gd name="connsiteY1-44" fmla="*/ 9711 h 10000"/>
                    <a:gd name="connsiteX2-45" fmla="*/ 199 w 10000"/>
                    <a:gd name="connsiteY2-46" fmla="*/ 6988 h 10000"/>
                    <a:gd name="connsiteX3-47" fmla="*/ 1638 w 10000"/>
                    <a:gd name="connsiteY3-48" fmla="*/ 4336 h 10000"/>
                    <a:gd name="connsiteX4-49" fmla="*/ 3806 w 10000"/>
                    <a:gd name="connsiteY4-50" fmla="*/ 627 h 10000"/>
                    <a:gd name="connsiteX5-51" fmla="*/ 6684 w 10000"/>
                    <a:gd name="connsiteY5-52" fmla="*/ 2940 h 10000"/>
                    <a:gd name="connsiteX6-53" fmla="*/ 8621 w 10000"/>
                    <a:gd name="connsiteY6-54" fmla="*/ 2867 h 10000"/>
                    <a:gd name="connsiteX7-55" fmla="*/ 9054 w 10000"/>
                    <a:gd name="connsiteY7-56" fmla="*/ 5692 h 10000"/>
                    <a:gd name="connsiteX8-57" fmla="*/ 9841 w 10000"/>
                    <a:gd name="connsiteY8-58" fmla="*/ 8096 h 10000"/>
                    <a:gd name="connsiteX9-59" fmla="*/ 8448 w 10000"/>
                    <a:gd name="connsiteY9-60" fmla="*/ 980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008ED3">
                    <a:lumMod val="20000"/>
                    <a:lumOff val="80000"/>
                  </a:srgbClr>
                </a:solidFill>
                <a:ln w="12700" cap="flat" cmpd="sng" algn="ctr">
                  <a:noFill/>
                  <a:prstDash val="solid"/>
                </a:ln>
                <a:effectLst>
                  <a:outerShdw blurRad="50800" dist="38100" dir="2700000" algn="tl" rotWithShape="0">
                    <a:prstClr val="black">
                      <a:alpha val="40000"/>
                    </a:prstClr>
                  </a:outerShdw>
                </a:effectLst>
              </p:spPr>
              <p:txBody>
                <a:bodyPr vert="horz" wrap="square" lIns="26324" tIns="62184" rIns="26324" bIns="0" numCol="1" anchor="ctr" anchorCtr="0" compatLnSpc="1"/>
                <a:lstStyle/>
                <a:p>
                  <a:pPr algn="ctr" defTabSz="514350" fontAlgn="auto">
                    <a:spcBef>
                      <a:spcPts val="0"/>
                    </a:spcBef>
                    <a:spcAft>
                      <a:spcPts val="0"/>
                    </a:spcAft>
                    <a:buFontTx/>
                    <a:buNone/>
                    <a:defRPr/>
                  </a:pPr>
                  <a:endParaRPr lang="zh-CN" altLang="en-US" sz="700" b="1" kern="0" dirty="0">
                    <a:solidFill>
                      <a:srgbClr val="000000"/>
                    </a:solidFill>
                    <a:latin typeface="Calibri" panose="020F0502020204030204"/>
                    <a:ea typeface="微软雅黑" panose="020B0503020204020204" pitchFamily="34" charset="-122"/>
                    <a:cs typeface="Calibri" panose="020F0502020204030204" pitchFamily="34" charset="0"/>
                  </a:endParaRPr>
                </a:p>
              </p:txBody>
            </p:sp>
            <p:sp>
              <p:nvSpPr>
                <p:cNvPr id="138" name="圆角矩形 141">
                  <a:extLst>
                    <a:ext uri="{FF2B5EF4-FFF2-40B4-BE49-F238E27FC236}">
                      <a16:creationId xmlns:a16="http://schemas.microsoft.com/office/drawing/2014/main" id="{D65571C0-3B03-4FB1-BB17-AF61D0027B23}"/>
                    </a:ext>
                  </a:extLst>
                </p:cNvPr>
                <p:cNvSpPr/>
                <p:nvPr/>
              </p:nvSpPr>
              <p:spPr>
                <a:xfrm>
                  <a:off x="3705674" y="2367000"/>
                  <a:ext cx="184443" cy="105810"/>
                </a:xfrm>
                <a:prstGeom prst="roundRect">
                  <a:avLst>
                    <a:gd name="adj" fmla="val 11973"/>
                  </a:avLst>
                </a:prstGeom>
                <a:solidFill>
                  <a:srgbClr val="008ED3"/>
                </a:solidFill>
                <a:ln w="12700" cap="flat" cmpd="sng" algn="ctr">
                  <a:noFill/>
                  <a:prstDash val="solid"/>
                </a:ln>
                <a:effectLst>
                  <a:outerShdw blurRad="40000" dist="23000" dir="5400000" rotWithShape="0">
                    <a:srgbClr val="000000">
                      <a:alpha val="35000"/>
                    </a:srgbClr>
                  </a:outerShdw>
                </a:effectLst>
              </p:spPr>
              <p:txBody>
                <a:bodyPr lIns="0" tIns="0" rIns="0" bIns="0" rtlCol="0" anchor="ctr"/>
                <a:lstStyle/>
                <a:p>
                  <a:pPr algn="ctr" defTabSz="685800" fontAlgn="auto">
                    <a:spcBef>
                      <a:spcPts val="0"/>
                    </a:spcBef>
                    <a:spcAft>
                      <a:spcPts val="0"/>
                    </a:spcAft>
                    <a:buFontTx/>
                    <a:buNone/>
                    <a:defRPr/>
                  </a:pPr>
                  <a:r>
                    <a:rPr lang="en-US" altLang="zh-CN" sz="700" b="1" kern="0" dirty="0">
                      <a:solidFill>
                        <a:srgbClr val="FFFFFF"/>
                      </a:solidFill>
                      <a:latin typeface="Calibri" panose="020F0502020204030204"/>
                      <a:ea typeface="微软雅黑" panose="020B0503020204020204" pitchFamily="34" charset="-122"/>
                      <a:cs typeface="Arial" panose="020B0604020202020204" pitchFamily="34" charset="0"/>
                    </a:rPr>
                    <a:t>LBS</a:t>
                  </a:r>
                </a:p>
              </p:txBody>
            </p:sp>
            <p:sp>
              <p:nvSpPr>
                <p:cNvPr id="139" name="TextBox 312">
                  <a:extLst>
                    <a:ext uri="{FF2B5EF4-FFF2-40B4-BE49-F238E27FC236}">
                      <a16:creationId xmlns:a16="http://schemas.microsoft.com/office/drawing/2014/main" id="{4E6364A2-ACD3-4B0A-BF45-D04608C24303}"/>
                    </a:ext>
                  </a:extLst>
                </p:cNvPr>
                <p:cNvSpPr txBox="1"/>
                <p:nvPr/>
              </p:nvSpPr>
              <p:spPr>
                <a:xfrm>
                  <a:off x="3583226" y="2486773"/>
                  <a:ext cx="482652" cy="98415"/>
                </a:xfrm>
                <a:prstGeom prst="roundRect">
                  <a:avLst>
                    <a:gd name="adj" fmla="val 10676"/>
                  </a:avLst>
                </a:prstGeom>
                <a:solidFill>
                  <a:srgbClr val="44546A"/>
                </a:solidFill>
              </p:spPr>
              <p:txBody>
                <a:bodyPr wrap="square" lIns="0" tIns="7200" rIns="0" bIns="7200" rtlCol="0" anchor="ctr">
                  <a:noAutofit/>
                </a:bodyPr>
                <a:lstStyle/>
                <a:p>
                  <a:pPr algn="ctr" defTabSz="685800" fontAlgn="auto">
                    <a:spcBef>
                      <a:spcPts val="0"/>
                    </a:spcBef>
                    <a:spcAft>
                      <a:spcPts val="0"/>
                    </a:spcAft>
                    <a:buFontTx/>
                    <a:buNone/>
                    <a:defRPr/>
                  </a:pPr>
                  <a:r>
                    <a:rPr lang="en-US" altLang="zh-CN" sz="700" b="1" kern="0" dirty="0" err="1">
                      <a:solidFill>
                        <a:srgbClr val="FFFFFF"/>
                      </a:solidFill>
                      <a:latin typeface="Calibri" panose="020F0502020204030204"/>
                      <a:ea typeface="微软雅黑" panose="020B0503020204020204" pitchFamily="34" charset="-122"/>
                      <a:cs typeface="Arial" panose="020B0604020202020204" pitchFamily="34" charset="0"/>
                    </a:rPr>
                    <a:t>NodeEngine</a:t>
                  </a:r>
                  <a:endParaRPr lang="en-US" altLang="zh-CN" sz="700" b="1" kern="0" dirty="0">
                    <a:solidFill>
                      <a:srgbClr val="FFFFFF"/>
                    </a:solidFill>
                    <a:latin typeface="Calibri" panose="020F0502020204030204"/>
                    <a:ea typeface="微软雅黑" panose="020B0503020204020204" pitchFamily="34" charset="-122"/>
                    <a:cs typeface="Arial" panose="020B0604020202020204" pitchFamily="34" charset="0"/>
                  </a:endParaRPr>
                </a:p>
              </p:txBody>
            </p:sp>
          </p:grpSp>
          <p:cxnSp>
            <p:nvCxnSpPr>
              <p:cNvPr id="112" name="肘形连接符 113">
                <a:extLst>
                  <a:ext uri="{FF2B5EF4-FFF2-40B4-BE49-F238E27FC236}">
                    <a16:creationId xmlns:a16="http://schemas.microsoft.com/office/drawing/2014/main" id="{DAACCC1B-071D-48E1-8C76-5806C1B04F53}"/>
                  </a:ext>
                </a:extLst>
              </p:cNvPr>
              <p:cNvCxnSpPr/>
              <p:nvPr/>
            </p:nvCxnSpPr>
            <p:spPr bwMode="auto">
              <a:xfrm flipV="1">
                <a:off x="3029415" y="3168965"/>
                <a:ext cx="802640" cy="610235"/>
              </a:xfrm>
              <a:prstGeom prst="curvedConnector3">
                <a:avLst>
                  <a:gd name="adj1" fmla="val 50079"/>
                </a:avLst>
              </a:prstGeom>
              <a:solidFill>
                <a:srgbClr val="00A651"/>
              </a:solidFill>
              <a:ln w="12700" cap="flat" cmpd="sng" algn="ctr">
                <a:solidFill>
                  <a:schemeClr val="accent1"/>
                </a:solidFill>
                <a:prstDash val="solid"/>
                <a:round/>
                <a:headEnd type="none" w="med" len="med"/>
                <a:tailEnd type="none" w="med" len="med"/>
              </a:ln>
            </p:spPr>
          </p:cxnSp>
          <p:sp>
            <p:nvSpPr>
              <p:cNvPr id="113" name="Freeform 107">
                <a:extLst>
                  <a:ext uri="{FF2B5EF4-FFF2-40B4-BE49-F238E27FC236}">
                    <a16:creationId xmlns:a16="http://schemas.microsoft.com/office/drawing/2014/main" id="{AF0B91FD-D6B5-4C04-A20D-8ABC44207E58}"/>
                  </a:ext>
                </a:extLst>
              </p:cNvPr>
              <p:cNvSpPr/>
              <p:nvPr/>
            </p:nvSpPr>
            <p:spPr bwMode="auto">
              <a:xfrm rot="18526813" flipH="1">
                <a:off x="3299703" y="4016242"/>
                <a:ext cx="335280" cy="93345"/>
              </a:xfrm>
              <a:custGeom>
                <a:avLst/>
                <a:gdLst>
                  <a:gd name="T0" fmla="*/ 2147483647 w 138"/>
                  <a:gd name="T1" fmla="*/ 0 h 405"/>
                  <a:gd name="T2" fmla="*/ 0 w 138"/>
                  <a:gd name="T3" fmla="*/ 2147483647 h 405"/>
                  <a:gd name="T4" fmla="*/ 2147483647 w 138"/>
                  <a:gd name="T5" fmla="*/ 2147483647 h 405"/>
                  <a:gd name="T6" fmla="*/ 2147483647 w 138"/>
                  <a:gd name="T7" fmla="*/ 2147483647 h 405"/>
                  <a:gd name="T8" fmla="*/ 2147483647 w 138"/>
                  <a:gd name="T9" fmla="*/ 2147483647 h 405"/>
                  <a:gd name="T10" fmla="*/ 2147483647 w 138"/>
                  <a:gd name="T11" fmla="*/ 2147483647 h 405"/>
                  <a:gd name="T12" fmla="*/ 2147483647 w 138"/>
                  <a:gd name="T13" fmla="*/ 0 h 405"/>
                  <a:gd name="T14" fmla="*/ 0 60000 65536"/>
                  <a:gd name="T15" fmla="*/ 0 60000 65536"/>
                  <a:gd name="T16" fmla="*/ 0 60000 65536"/>
                  <a:gd name="T17" fmla="*/ 0 60000 65536"/>
                  <a:gd name="T18" fmla="*/ 0 60000 65536"/>
                  <a:gd name="T19" fmla="*/ 0 60000 65536"/>
                  <a:gd name="T20" fmla="*/ 0 60000 65536"/>
                  <a:gd name="T21" fmla="*/ 0 w 138"/>
                  <a:gd name="T22" fmla="*/ 0 h 405"/>
                  <a:gd name="T23" fmla="*/ 138 w 138"/>
                  <a:gd name="T24" fmla="*/ 405 h 405"/>
                  <a:gd name="connsiteX0" fmla="*/ 7101 w 10000"/>
                  <a:gd name="connsiteY0" fmla="*/ 0 h 8850"/>
                  <a:gd name="connsiteX1" fmla="*/ 0 w 10000"/>
                  <a:gd name="connsiteY1" fmla="*/ 5654 h 8850"/>
                  <a:gd name="connsiteX2" fmla="*/ 5072 w 10000"/>
                  <a:gd name="connsiteY2" fmla="*/ 5654 h 8850"/>
                  <a:gd name="connsiteX3" fmla="*/ 4524 w 10000"/>
                  <a:gd name="connsiteY3" fmla="*/ 8850 h 8850"/>
                  <a:gd name="connsiteX4" fmla="*/ 10000 w 10000"/>
                  <a:gd name="connsiteY4" fmla="*/ 4444 h 8850"/>
                  <a:gd name="connsiteX5" fmla="*/ 4928 w 10000"/>
                  <a:gd name="connsiteY5" fmla="*/ 4444 h 8850"/>
                  <a:gd name="connsiteX6" fmla="*/ 7101 w 10000"/>
                  <a:gd name="connsiteY6" fmla="*/ 0 h 8850"/>
                  <a:gd name="connsiteX0-1" fmla="*/ 6176 w 10000"/>
                  <a:gd name="connsiteY0-2" fmla="*/ 0 h 9124"/>
                  <a:gd name="connsiteX1-3" fmla="*/ 0 w 10000"/>
                  <a:gd name="connsiteY1-4" fmla="*/ 5513 h 9124"/>
                  <a:gd name="connsiteX2-5" fmla="*/ 5072 w 10000"/>
                  <a:gd name="connsiteY2-6" fmla="*/ 5513 h 9124"/>
                  <a:gd name="connsiteX3-7" fmla="*/ 4524 w 10000"/>
                  <a:gd name="connsiteY3-8" fmla="*/ 9124 h 9124"/>
                  <a:gd name="connsiteX4-9" fmla="*/ 10000 w 10000"/>
                  <a:gd name="connsiteY4-10" fmla="*/ 4145 h 9124"/>
                  <a:gd name="connsiteX5-11" fmla="*/ 4928 w 10000"/>
                  <a:gd name="connsiteY5-12" fmla="*/ 4145 h 9124"/>
                  <a:gd name="connsiteX6-13" fmla="*/ 6176 w 10000"/>
                  <a:gd name="connsiteY6-14" fmla="*/ 0 h 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9124">
                    <a:moveTo>
                      <a:pt x="6176" y="0"/>
                    </a:moveTo>
                    <a:lnTo>
                      <a:pt x="0" y="5513"/>
                    </a:lnTo>
                    <a:lnTo>
                      <a:pt x="5072" y="5513"/>
                    </a:lnTo>
                    <a:cubicBezTo>
                      <a:pt x="4889" y="6716"/>
                      <a:pt x="4707" y="7921"/>
                      <a:pt x="4524" y="9124"/>
                    </a:cubicBezTo>
                    <a:lnTo>
                      <a:pt x="10000" y="4145"/>
                    </a:lnTo>
                    <a:lnTo>
                      <a:pt x="4928" y="4145"/>
                    </a:lnTo>
                    <a:lnTo>
                      <a:pt x="6176" y="0"/>
                    </a:lnTo>
                    <a:close/>
                  </a:path>
                </a:pathLst>
              </a:custGeom>
              <a:solidFill>
                <a:srgbClr val="00B050"/>
              </a:solidFill>
              <a:ln w="9525">
                <a:noFill/>
                <a:round/>
              </a:ln>
            </p:spPr>
            <p:txBody>
              <a:bodyPr rot="10800000" lIns="68523" tIns="34260" rIns="68523" bIns="34260"/>
              <a:lstStyle/>
              <a:p>
                <a:pPr algn="ctr" defTabSz="456565" eaLnBrk="0" fontAlgn="auto" hangingPunct="0">
                  <a:spcBef>
                    <a:spcPts val="0"/>
                  </a:spcBef>
                  <a:spcAft>
                    <a:spcPts val="0"/>
                  </a:spcAft>
                  <a:buFontTx/>
                  <a:buNone/>
                  <a:defRPr/>
                </a:pPr>
                <a:endParaRPr lang="en-US" altLang="zh-CN" sz="1900" kern="0" dirty="0">
                  <a:solidFill>
                    <a:srgbClr val="000000"/>
                  </a:solidFill>
                  <a:latin typeface="Calibri" panose="020F0502020204030204"/>
                  <a:ea typeface="微软雅黑" panose="020B0503020204020204" pitchFamily="34" charset="-122"/>
                </a:endParaRPr>
              </a:p>
            </p:txBody>
          </p:sp>
          <p:pic>
            <p:nvPicPr>
              <p:cNvPr id="114" name="图片 242" descr="人蓝.wmf">
                <a:extLst>
                  <a:ext uri="{FF2B5EF4-FFF2-40B4-BE49-F238E27FC236}">
                    <a16:creationId xmlns:a16="http://schemas.microsoft.com/office/drawing/2014/main" id="{C43ABC1E-C85F-4F72-9C0C-443635834702}"/>
                  </a:ext>
                </a:extLst>
              </p:cNvPr>
              <p:cNvPicPr>
                <a:picLocks noChangeAspect="1"/>
              </p:cNvPicPr>
              <p:nvPr/>
            </p:nvPicPr>
            <p:blipFill>
              <a:blip r:embed="rId5">
                <a:duotone>
                  <a:schemeClr val="accent6">
                    <a:shade val="45000"/>
                    <a:satMod val="135000"/>
                  </a:schemeClr>
                  <a:prstClr val="white"/>
                </a:duotone>
              </a:blip>
              <a:stretch>
                <a:fillRect/>
              </a:stretch>
            </p:blipFill>
            <p:spPr>
              <a:xfrm>
                <a:off x="3225539" y="4365864"/>
                <a:ext cx="234529" cy="242738"/>
              </a:xfrm>
              <a:prstGeom prst="rect">
                <a:avLst/>
              </a:prstGeom>
            </p:spPr>
          </p:pic>
          <p:grpSp>
            <p:nvGrpSpPr>
              <p:cNvPr id="115" name="组合 243">
                <a:extLst>
                  <a:ext uri="{FF2B5EF4-FFF2-40B4-BE49-F238E27FC236}">
                    <a16:creationId xmlns:a16="http://schemas.microsoft.com/office/drawing/2014/main" id="{00961085-3F62-42B7-AED3-6993FE15AA37}"/>
                  </a:ext>
                </a:extLst>
              </p:cNvPr>
              <p:cNvGrpSpPr/>
              <p:nvPr/>
            </p:nvGrpSpPr>
            <p:grpSpPr>
              <a:xfrm>
                <a:off x="3394216" y="4313327"/>
                <a:ext cx="121518" cy="234548"/>
                <a:chOff x="3699502" y="1905407"/>
                <a:chExt cx="282059" cy="494337"/>
              </a:xfrm>
              <a:solidFill>
                <a:srgbClr val="8DB273"/>
              </a:solidFill>
            </p:grpSpPr>
            <p:sp>
              <p:nvSpPr>
                <p:cNvPr id="132" name="Freeform 182">
                  <a:extLst>
                    <a:ext uri="{FF2B5EF4-FFF2-40B4-BE49-F238E27FC236}">
                      <a16:creationId xmlns:a16="http://schemas.microsoft.com/office/drawing/2014/main" id="{B4C453D1-7953-424E-A16C-0E5FFC7AA66E}"/>
                    </a:ext>
                  </a:extLst>
                </p:cNvPr>
                <p:cNvSpPr>
                  <a:spLocks noEditPoints="1"/>
                </p:cNvSpPr>
                <p:nvPr/>
              </p:nvSpPr>
              <p:spPr bwMode="auto">
                <a:xfrm>
                  <a:off x="3699502" y="1905407"/>
                  <a:ext cx="282059" cy="494337"/>
                </a:xfrm>
                <a:custGeom>
                  <a:avLst/>
                  <a:gdLst>
                    <a:gd name="T0" fmla="*/ 83 w 96"/>
                    <a:gd name="T1" fmla="*/ 0 h 168"/>
                    <a:gd name="T2" fmla="*/ 12 w 96"/>
                    <a:gd name="T3" fmla="*/ 0 h 168"/>
                    <a:gd name="T4" fmla="*/ 0 w 96"/>
                    <a:gd name="T5" fmla="*/ 12 h 168"/>
                    <a:gd name="T6" fmla="*/ 0 w 96"/>
                    <a:gd name="T7" fmla="*/ 156 h 168"/>
                    <a:gd name="T8" fmla="*/ 12 w 96"/>
                    <a:gd name="T9" fmla="*/ 168 h 168"/>
                    <a:gd name="T10" fmla="*/ 83 w 96"/>
                    <a:gd name="T11" fmla="*/ 168 h 168"/>
                    <a:gd name="T12" fmla="*/ 96 w 96"/>
                    <a:gd name="T13" fmla="*/ 156 h 168"/>
                    <a:gd name="T14" fmla="*/ 96 w 96"/>
                    <a:gd name="T15" fmla="*/ 12 h 168"/>
                    <a:gd name="T16" fmla="*/ 83 w 96"/>
                    <a:gd name="T17" fmla="*/ 0 h 168"/>
                    <a:gd name="T18" fmla="*/ 75 w 96"/>
                    <a:gd name="T19" fmla="*/ 7 h 168"/>
                    <a:gd name="T20" fmla="*/ 79 w 96"/>
                    <a:gd name="T21" fmla="*/ 10 h 168"/>
                    <a:gd name="T22" fmla="*/ 75 w 96"/>
                    <a:gd name="T23" fmla="*/ 14 h 168"/>
                    <a:gd name="T24" fmla="*/ 72 w 96"/>
                    <a:gd name="T25" fmla="*/ 10 h 168"/>
                    <a:gd name="T26" fmla="*/ 75 w 96"/>
                    <a:gd name="T27" fmla="*/ 7 h 168"/>
                    <a:gd name="T28" fmla="*/ 32 w 96"/>
                    <a:gd name="T29" fmla="*/ 9 h 168"/>
                    <a:gd name="T30" fmla="*/ 64 w 96"/>
                    <a:gd name="T31" fmla="*/ 9 h 168"/>
                    <a:gd name="T32" fmla="*/ 64 w 96"/>
                    <a:gd name="T33" fmla="*/ 12 h 168"/>
                    <a:gd name="T34" fmla="*/ 32 w 96"/>
                    <a:gd name="T35" fmla="*/ 12 h 168"/>
                    <a:gd name="T36" fmla="*/ 32 w 96"/>
                    <a:gd name="T37" fmla="*/ 9 h 168"/>
                    <a:gd name="T38" fmla="*/ 48 w 96"/>
                    <a:gd name="T39" fmla="*/ 161 h 168"/>
                    <a:gd name="T40" fmla="*/ 40 w 96"/>
                    <a:gd name="T41" fmla="*/ 153 h 168"/>
                    <a:gd name="T42" fmla="*/ 48 w 96"/>
                    <a:gd name="T43" fmla="*/ 145 h 168"/>
                    <a:gd name="T44" fmla="*/ 56 w 96"/>
                    <a:gd name="T45" fmla="*/ 153 h 168"/>
                    <a:gd name="T46" fmla="*/ 48 w 96"/>
                    <a:gd name="T47" fmla="*/ 161 h 168"/>
                    <a:gd name="T48" fmla="*/ 87 w 96"/>
                    <a:gd name="T49" fmla="*/ 136 h 168"/>
                    <a:gd name="T50" fmla="*/ 9 w 96"/>
                    <a:gd name="T51" fmla="*/ 136 h 168"/>
                    <a:gd name="T52" fmla="*/ 9 w 96"/>
                    <a:gd name="T53" fmla="*/ 20 h 168"/>
                    <a:gd name="T54" fmla="*/ 87 w 96"/>
                    <a:gd name="T55" fmla="*/ 20 h 168"/>
                    <a:gd name="T56" fmla="*/ 87 w 96"/>
                    <a:gd name="T57" fmla="*/ 13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68">
                      <a:moveTo>
                        <a:pt x="83" y="0"/>
                      </a:moveTo>
                      <a:cubicBezTo>
                        <a:pt x="12" y="0"/>
                        <a:pt x="12" y="0"/>
                        <a:pt x="12" y="0"/>
                      </a:cubicBezTo>
                      <a:cubicBezTo>
                        <a:pt x="6" y="0"/>
                        <a:pt x="0" y="5"/>
                        <a:pt x="0" y="12"/>
                      </a:cubicBezTo>
                      <a:cubicBezTo>
                        <a:pt x="0" y="156"/>
                        <a:pt x="0" y="156"/>
                        <a:pt x="0" y="156"/>
                      </a:cubicBezTo>
                      <a:cubicBezTo>
                        <a:pt x="0" y="163"/>
                        <a:pt x="6" y="168"/>
                        <a:pt x="12" y="168"/>
                      </a:cubicBezTo>
                      <a:cubicBezTo>
                        <a:pt x="83" y="168"/>
                        <a:pt x="83" y="168"/>
                        <a:pt x="83" y="168"/>
                      </a:cubicBezTo>
                      <a:cubicBezTo>
                        <a:pt x="90" y="168"/>
                        <a:pt x="96" y="163"/>
                        <a:pt x="96" y="156"/>
                      </a:cubicBezTo>
                      <a:cubicBezTo>
                        <a:pt x="96" y="12"/>
                        <a:pt x="96" y="12"/>
                        <a:pt x="96" y="12"/>
                      </a:cubicBezTo>
                      <a:cubicBezTo>
                        <a:pt x="96" y="5"/>
                        <a:pt x="90" y="0"/>
                        <a:pt x="83" y="0"/>
                      </a:cubicBezTo>
                      <a:moveTo>
                        <a:pt x="75" y="7"/>
                      </a:moveTo>
                      <a:cubicBezTo>
                        <a:pt x="77" y="7"/>
                        <a:pt x="79" y="9"/>
                        <a:pt x="79" y="10"/>
                      </a:cubicBezTo>
                      <a:cubicBezTo>
                        <a:pt x="79" y="12"/>
                        <a:pt x="77" y="14"/>
                        <a:pt x="75" y="14"/>
                      </a:cubicBezTo>
                      <a:cubicBezTo>
                        <a:pt x="74" y="14"/>
                        <a:pt x="72" y="12"/>
                        <a:pt x="72" y="10"/>
                      </a:cubicBezTo>
                      <a:cubicBezTo>
                        <a:pt x="72" y="9"/>
                        <a:pt x="74" y="7"/>
                        <a:pt x="75" y="7"/>
                      </a:cubicBezTo>
                      <a:moveTo>
                        <a:pt x="32" y="9"/>
                      </a:moveTo>
                      <a:cubicBezTo>
                        <a:pt x="64" y="9"/>
                        <a:pt x="64" y="9"/>
                        <a:pt x="64" y="9"/>
                      </a:cubicBezTo>
                      <a:cubicBezTo>
                        <a:pt x="64" y="12"/>
                        <a:pt x="64" y="12"/>
                        <a:pt x="64" y="12"/>
                      </a:cubicBezTo>
                      <a:cubicBezTo>
                        <a:pt x="32" y="12"/>
                        <a:pt x="32" y="12"/>
                        <a:pt x="32" y="12"/>
                      </a:cubicBezTo>
                      <a:lnTo>
                        <a:pt x="32" y="9"/>
                      </a:lnTo>
                      <a:close/>
                      <a:moveTo>
                        <a:pt x="48" y="161"/>
                      </a:moveTo>
                      <a:cubicBezTo>
                        <a:pt x="43" y="161"/>
                        <a:pt x="40" y="157"/>
                        <a:pt x="40" y="153"/>
                      </a:cubicBezTo>
                      <a:cubicBezTo>
                        <a:pt x="40" y="148"/>
                        <a:pt x="43" y="145"/>
                        <a:pt x="48" y="145"/>
                      </a:cubicBezTo>
                      <a:cubicBezTo>
                        <a:pt x="53" y="145"/>
                        <a:pt x="56" y="148"/>
                        <a:pt x="56" y="153"/>
                      </a:cubicBezTo>
                      <a:cubicBezTo>
                        <a:pt x="56" y="157"/>
                        <a:pt x="53" y="161"/>
                        <a:pt x="48" y="161"/>
                      </a:cubicBezTo>
                      <a:moveTo>
                        <a:pt x="87" y="136"/>
                      </a:moveTo>
                      <a:cubicBezTo>
                        <a:pt x="9" y="136"/>
                        <a:pt x="9" y="136"/>
                        <a:pt x="9" y="136"/>
                      </a:cubicBezTo>
                      <a:cubicBezTo>
                        <a:pt x="9" y="20"/>
                        <a:pt x="9" y="20"/>
                        <a:pt x="9" y="20"/>
                      </a:cubicBezTo>
                      <a:cubicBezTo>
                        <a:pt x="87" y="20"/>
                        <a:pt x="87" y="20"/>
                        <a:pt x="87" y="20"/>
                      </a:cubicBezTo>
                      <a:lnTo>
                        <a:pt x="87"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nvGrpSpPr>
                <p:cNvPr id="133" name="组合 245">
                  <a:extLst>
                    <a:ext uri="{FF2B5EF4-FFF2-40B4-BE49-F238E27FC236}">
                      <a16:creationId xmlns:a16="http://schemas.microsoft.com/office/drawing/2014/main" id="{1E7D56C6-0CFC-423C-AF6B-F8903C4B6301}"/>
                    </a:ext>
                  </a:extLst>
                </p:cNvPr>
                <p:cNvGrpSpPr/>
                <p:nvPr/>
              </p:nvGrpSpPr>
              <p:grpSpPr>
                <a:xfrm>
                  <a:off x="3771018" y="2066652"/>
                  <a:ext cx="144000" cy="125395"/>
                  <a:chOff x="4908883" y="1600198"/>
                  <a:chExt cx="744009" cy="493296"/>
                </a:xfrm>
                <a:grpFill/>
              </p:grpSpPr>
              <p:sp>
                <p:nvSpPr>
                  <p:cNvPr id="134" name="矩形 246">
                    <a:extLst>
                      <a:ext uri="{FF2B5EF4-FFF2-40B4-BE49-F238E27FC236}">
                        <a16:creationId xmlns:a16="http://schemas.microsoft.com/office/drawing/2014/main" id="{1D794004-4520-4A20-9929-D52F60751532}"/>
                      </a:ext>
                    </a:extLst>
                  </p:cNvPr>
                  <p:cNvSpPr/>
                  <p:nvPr/>
                </p:nvSpPr>
                <p:spPr>
                  <a:xfrm>
                    <a:off x="4908883" y="1600198"/>
                    <a:ext cx="589549" cy="493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ndParaRPr>
                  </a:p>
                </p:txBody>
              </p:sp>
              <p:sp>
                <p:nvSpPr>
                  <p:cNvPr id="135" name="等腰三角形 247">
                    <a:extLst>
                      <a:ext uri="{FF2B5EF4-FFF2-40B4-BE49-F238E27FC236}">
                        <a16:creationId xmlns:a16="http://schemas.microsoft.com/office/drawing/2014/main" id="{0378D57A-30C0-47C1-BC64-A4BDDD617AF2}"/>
                      </a:ext>
                    </a:extLst>
                  </p:cNvPr>
                  <p:cNvSpPr/>
                  <p:nvPr/>
                </p:nvSpPr>
                <p:spPr>
                  <a:xfrm rot="16200000">
                    <a:off x="5439253" y="1734490"/>
                    <a:ext cx="248756" cy="1785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ndParaRPr>
                  </a:p>
                </p:txBody>
              </p:sp>
              <p:sp>
                <p:nvSpPr>
                  <p:cNvPr id="136" name="等腰三角形 248">
                    <a:extLst>
                      <a:ext uri="{FF2B5EF4-FFF2-40B4-BE49-F238E27FC236}">
                        <a16:creationId xmlns:a16="http://schemas.microsoft.com/office/drawing/2014/main" id="{37D68253-2DC1-41EC-BC0E-50D8050A2D7D}"/>
                      </a:ext>
                    </a:extLst>
                  </p:cNvPr>
                  <p:cNvSpPr/>
                  <p:nvPr/>
                </p:nvSpPr>
                <p:spPr>
                  <a:xfrm rot="5400000">
                    <a:off x="5065350" y="1708430"/>
                    <a:ext cx="308913" cy="264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ndParaRPr>
                  </a:p>
                </p:txBody>
              </p:sp>
            </p:grpSp>
          </p:grpSp>
          <p:sp>
            <p:nvSpPr>
              <p:cNvPr id="116" name="Rectangle 99">
                <a:extLst>
                  <a:ext uri="{FF2B5EF4-FFF2-40B4-BE49-F238E27FC236}">
                    <a16:creationId xmlns:a16="http://schemas.microsoft.com/office/drawing/2014/main" id="{B127AC34-CE3C-4F2E-BC2C-81F3C72156D0}"/>
                  </a:ext>
                </a:extLst>
              </p:cNvPr>
              <p:cNvSpPr>
                <a:spLocks noChangeArrowheads="1"/>
              </p:cNvSpPr>
              <p:nvPr/>
            </p:nvSpPr>
            <p:spPr bwMode="auto">
              <a:xfrm>
                <a:off x="3077948" y="4608602"/>
                <a:ext cx="623569" cy="123111"/>
              </a:xfrm>
              <a:prstGeom prst="rect">
                <a:avLst/>
              </a:prstGeom>
              <a:noFill/>
              <a:ln w="9525">
                <a:noFill/>
                <a:miter lim="800000"/>
              </a:ln>
            </p:spPr>
            <p:txBody>
              <a:bodyPr wrap="none" lIns="0" tIns="0" rIns="0" bIns="0" anchor="ctr" anchorCtr="1">
                <a:spAutoFit/>
              </a:bodyPr>
              <a:lstStyle/>
              <a:p>
                <a:pPr algn="ctr" defTabSz="685800" fontAlgn="auto">
                  <a:spcBef>
                    <a:spcPts val="0"/>
                  </a:spcBef>
                  <a:spcAft>
                    <a:spcPts val="0"/>
                  </a:spcAft>
                  <a:defRPr/>
                </a:pPr>
                <a:r>
                  <a:rPr lang="en-US" altLang="zh-CN" sz="800" kern="0" dirty="0">
                    <a:solidFill>
                      <a:srgbClr val="000000"/>
                    </a:solidFill>
                    <a:ea typeface="微软雅黑" panose="020B0503020204020204" pitchFamily="34" charset="-122"/>
                    <a:cs typeface="Calibri" panose="020F0502020204030204" pitchFamily="34" charset="0"/>
                  </a:rPr>
                  <a:t>QC SDX60 MTP</a:t>
                </a:r>
                <a:endParaRPr lang="zh-CN" altLang="en-US" sz="800" kern="0" dirty="0">
                  <a:solidFill>
                    <a:srgbClr val="000000"/>
                  </a:solidFill>
                  <a:ea typeface="微软雅黑" panose="020B0503020204020204" pitchFamily="34" charset="-122"/>
                  <a:cs typeface="Calibri" panose="020F0502020204030204" pitchFamily="34" charset="0"/>
                </a:endParaRPr>
              </a:p>
            </p:txBody>
          </p:sp>
          <p:cxnSp>
            <p:nvCxnSpPr>
              <p:cNvPr id="117" name="肘形连接符 113">
                <a:extLst>
                  <a:ext uri="{FF2B5EF4-FFF2-40B4-BE49-F238E27FC236}">
                    <a16:creationId xmlns:a16="http://schemas.microsoft.com/office/drawing/2014/main" id="{09D0C369-F1F8-482E-9017-DA67540BFC1E}"/>
                  </a:ext>
                </a:extLst>
              </p:cNvPr>
              <p:cNvCxnSpPr/>
              <p:nvPr/>
            </p:nvCxnSpPr>
            <p:spPr bwMode="auto">
              <a:xfrm rot="16200000">
                <a:off x="3417400" y="3221035"/>
                <a:ext cx="716915" cy="612775"/>
              </a:xfrm>
              <a:prstGeom prst="curvedConnector3">
                <a:avLst>
                  <a:gd name="adj1" fmla="val 49956"/>
                </a:avLst>
              </a:prstGeom>
              <a:solidFill>
                <a:srgbClr val="00A651"/>
              </a:solidFill>
              <a:ln w="12700" cap="flat" cmpd="sng" algn="ctr">
                <a:solidFill>
                  <a:schemeClr val="accent1"/>
                </a:solidFill>
                <a:prstDash val="solid"/>
                <a:round/>
                <a:headEnd type="none" w="med" len="med"/>
                <a:tailEnd type="none" w="med" len="med"/>
              </a:ln>
            </p:spPr>
          </p:cxnSp>
          <p:cxnSp>
            <p:nvCxnSpPr>
              <p:cNvPr id="118" name="肘形连接符 113">
                <a:extLst>
                  <a:ext uri="{FF2B5EF4-FFF2-40B4-BE49-F238E27FC236}">
                    <a16:creationId xmlns:a16="http://schemas.microsoft.com/office/drawing/2014/main" id="{835E5026-9C78-424A-914D-FD798B5513AD}"/>
                  </a:ext>
                </a:extLst>
              </p:cNvPr>
              <p:cNvCxnSpPr/>
              <p:nvPr/>
            </p:nvCxnSpPr>
            <p:spPr bwMode="auto">
              <a:xfrm rot="16200000">
                <a:off x="3585675" y="3532820"/>
                <a:ext cx="892810" cy="165100"/>
              </a:xfrm>
              <a:prstGeom prst="curvedConnector3">
                <a:avLst>
                  <a:gd name="adj1" fmla="val 49929"/>
                </a:avLst>
              </a:prstGeom>
              <a:solidFill>
                <a:srgbClr val="00A651"/>
              </a:solidFill>
              <a:ln w="12700" cap="flat" cmpd="sng" algn="ctr">
                <a:solidFill>
                  <a:schemeClr val="accent1"/>
                </a:solidFill>
                <a:prstDash val="solid"/>
                <a:round/>
                <a:headEnd type="none" w="med" len="med"/>
                <a:tailEnd type="none" w="med" len="med"/>
              </a:ln>
            </p:spPr>
          </p:cxnSp>
          <p:sp>
            <p:nvSpPr>
              <p:cNvPr id="119" name="Rectangle 99">
                <a:extLst>
                  <a:ext uri="{FF2B5EF4-FFF2-40B4-BE49-F238E27FC236}">
                    <a16:creationId xmlns:a16="http://schemas.microsoft.com/office/drawing/2014/main" id="{8BACB18B-0CFC-448E-B1EC-F1AA766774EA}"/>
                  </a:ext>
                </a:extLst>
              </p:cNvPr>
              <p:cNvSpPr>
                <a:spLocks noChangeArrowheads="1"/>
              </p:cNvSpPr>
              <p:nvPr/>
            </p:nvSpPr>
            <p:spPr bwMode="auto">
              <a:xfrm>
                <a:off x="3095455" y="3885880"/>
                <a:ext cx="544830" cy="175895"/>
              </a:xfrm>
              <a:prstGeom prst="rect">
                <a:avLst/>
              </a:prstGeom>
              <a:noFill/>
              <a:ln w="9525">
                <a:noFill/>
                <a:miter lim="800000"/>
              </a:ln>
            </p:spPr>
            <p:txBody>
              <a:bodyPr wrap="square" lIns="67664" tIns="33829" rIns="67664" bIns="33829">
                <a:spAutoFit/>
              </a:bodyPr>
              <a:lstStyle/>
              <a:p>
                <a:pPr algn="ctr" defTabSz="685800" fontAlgn="auto">
                  <a:spcBef>
                    <a:spcPts val="0"/>
                  </a:spcBef>
                  <a:spcAft>
                    <a:spcPts val="0"/>
                  </a:spcAft>
                  <a:defRPr/>
                </a:pPr>
                <a:r>
                  <a:rPr lang="en-US" altLang="zh-CN" sz="700" kern="0" dirty="0">
                    <a:solidFill>
                      <a:srgbClr val="000000"/>
                    </a:solidFill>
                    <a:ea typeface="微软雅黑" panose="020B0503020204020204" pitchFamily="34" charset="-122"/>
                    <a:cs typeface="Calibri" panose="020F0502020204030204" pitchFamily="34" charset="0"/>
                  </a:rPr>
                  <a:t>5G NR</a:t>
                </a:r>
                <a:endParaRPr lang="zh-CN" altLang="en-US" sz="700" kern="0" dirty="0">
                  <a:solidFill>
                    <a:srgbClr val="000000"/>
                  </a:solidFill>
                  <a:ea typeface="微软雅黑" panose="020B0503020204020204" pitchFamily="34" charset="-122"/>
                  <a:cs typeface="Calibri" panose="020F0502020204030204" pitchFamily="34" charset="0"/>
                </a:endParaRPr>
              </a:p>
            </p:txBody>
          </p:sp>
          <p:cxnSp>
            <p:nvCxnSpPr>
              <p:cNvPr id="120" name="直接连接符 35">
                <a:extLst>
                  <a:ext uri="{FF2B5EF4-FFF2-40B4-BE49-F238E27FC236}">
                    <a16:creationId xmlns:a16="http://schemas.microsoft.com/office/drawing/2014/main" id="{86EAE4C1-1559-4865-8FB7-42C6CDB7DBB7}"/>
                  </a:ext>
                </a:extLst>
              </p:cNvPr>
              <p:cNvCxnSpPr/>
              <p:nvPr/>
            </p:nvCxnSpPr>
            <p:spPr>
              <a:xfrm>
                <a:off x="4682955" y="3078795"/>
                <a:ext cx="454660" cy="0"/>
              </a:xfrm>
              <a:prstGeom prst="line">
                <a:avLst/>
              </a:prstGeom>
              <a:ln w="12700" cmpd="sng">
                <a:solidFill>
                  <a:schemeClr val="accent1">
                    <a:shade val="50000"/>
                  </a:schemeClr>
                </a:solidFill>
                <a:prstDash val="sysDash"/>
              </a:ln>
            </p:spPr>
            <p:style>
              <a:lnRef idx="3">
                <a:schemeClr val="accent1"/>
              </a:lnRef>
              <a:fillRef idx="0">
                <a:schemeClr val="accent1"/>
              </a:fillRef>
              <a:effectRef idx="2">
                <a:schemeClr val="accent1"/>
              </a:effectRef>
              <a:fontRef idx="minor">
                <a:schemeClr val="tx1"/>
              </a:fontRef>
            </p:style>
          </p:cxnSp>
          <p:sp>
            <p:nvSpPr>
              <p:cNvPr id="121" name="文本框 37">
                <a:extLst>
                  <a:ext uri="{FF2B5EF4-FFF2-40B4-BE49-F238E27FC236}">
                    <a16:creationId xmlns:a16="http://schemas.microsoft.com/office/drawing/2014/main" id="{72176799-B5C7-4989-A4A8-1D336BDB0C42}"/>
                  </a:ext>
                </a:extLst>
              </p:cNvPr>
              <p:cNvSpPr txBox="1"/>
              <p:nvPr/>
            </p:nvSpPr>
            <p:spPr>
              <a:xfrm>
                <a:off x="5052429" y="3197323"/>
                <a:ext cx="877723" cy="215444"/>
              </a:xfrm>
              <a:prstGeom prst="rect">
                <a:avLst/>
              </a:prstGeom>
              <a:noFill/>
            </p:spPr>
            <p:txBody>
              <a:bodyPr wrap="square" rtlCol="0" anchor="t">
                <a:spAutoFit/>
              </a:bodyPr>
              <a:lstStyle/>
              <a:p>
                <a:r>
                  <a:rPr lang="zh-CN" altLang="en-US" sz="800" dirty="0">
                    <a:ea typeface="微软雅黑" panose="020B0503020204020204" pitchFamily="34" charset="-122"/>
                  </a:rPr>
                  <a:t>Q</a:t>
                </a:r>
                <a:r>
                  <a:rPr lang="en-US" altLang="zh-CN" sz="800" dirty="0">
                    <a:ea typeface="微软雅黑" panose="020B0503020204020204" pitchFamily="34" charset="-122"/>
                  </a:rPr>
                  <a:t>P</a:t>
                </a:r>
                <a:r>
                  <a:rPr lang="zh-CN" altLang="en-US" sz="800" dirty="0">
                    <a:ea typeface="微软雅黑" panose="020B0503020204020204" pitchFamily="34" charset="-122"/>
                  </a:rPr>
                  <a:t>oint Laptop</a:t>
                </a:r>
              </a:p>
            </p:txBody>
          </p:sp>
          <p:sp>
            <p:nvSpPr>
              <p:cNvPr id="122" name="任意多边形 40">
                <a:extLst>
                  <a:ext uri="{FF2B5EF4-FFF2-40B4-BE49-F238E27FC236}">
                    <a16:creationId xmlns:a16="http://schemas.microsoft.com/office/drawing/2014/main" id="{77F1696D-3F07-483E-84CC-611447234314}"/>
                  </a:ext>
                </a:extLst>
              </p:cNvPr>
              <p:cNvSpPr/>
              <p:nvPr/>
            </p:nvSpPr>
            <p:spPr>
              <a:xfrm>
                <a:off x="4047320" y="3131500"/>
                <a:ext cx="1962150" cy="1287145"/>
              </a:xfrm>
              <a:custGeom>
                <a:avLst/>
                <a:gdLst>
                  <a:gd name="connisteX0" fmla="*/ 0 w 1962150"/>
                  <a:gd name="connsiteY0" fmla="*/ 1287303 h 1287303"/>
                  <a:gd name="connisteX1" fmla="*/ 28575 w 1962150"/>
                  <a:gd name="connsiteY1" fmla="*/ 1163478 h 1287303"/>
                  <a:gd name="connisteX2" fmla="*/ 38100 w 1962150"/>
                  <a:gd name="connsiteY2" fmla="*/ 1058703 h 1287303"/>
                  <a:gd name="connisteX3" fmla="*/ 38100 w 1962150"/>
                  <a:gd name="connsiteY3" fmla="*/ 944403 h 1287303"/>
                  <a:gd name="connisteX4" fmla="*/ 38100 w 1962150"/>
                  <a:gd name="connsiteY4" fmla="*/ 868203 h 1287303"/>
                  <a:gd name="connisteX5" fmla="*/ 38100 w 1962150"/>
                  <a:gd name="connsiteY5" fmla="*/ 782478 h 1287303"/>
                  <a:gd name="connisteX6" fmla="*/ 38100 w 1962150"/>
                  <a:gd name="connsiteY6" fmla="*/ 706278 h 1287303"/>
                  <a:gd name="connisteX7" fmla="*/ 28575 w 1962150"/>
                  <a:gd name="connsiteY7" fmla="*/ 630078 h 1287303"/>
                  <a:gd name="connisteX8" fmla="*/ 19050 w 1962150"/>
                  <a:gd name="connsiteY8" fmla="*/ 563403 h 1287303"/>
                  <a:gd name="connisteX9" fmla="*/ 9525 w 1962150"/>
                  <a:gd name="connsiteY9" fmla="*/ 487203 h 1287303"/>
                  <a:gd name="connisteX10" fmla="*/ 9525 w 1962150"/>
                  <a:gd name="connsiteY10" fmla="*/ 420528 h 1287303"/>
                  <a:gd name="connisteX11" fmla="*/ 9525 w 1962150"/>
                  <a:gd name="connsiteY11" fmla="*/ 344328 h 1287303"/>
                  <a:gd name="connisteX12" fmla="*/ 28575 w 1962150"/>
                  <a:gd name="connsiteY12" fmla="*/ 268128 h 1287303"/>
                  <a:gd name="connisteX13" fmla="*/ 85725 w 1962150"/>
                  <a:gd name="connsiteY13" fmla="*/ 191928 h 1287303"/>
                  <a:gd name="connisteX14" fmla="*/ 171450 w 1962150"/>
                  <a:gd name="connsiteY14" fmla="*/ 134778 h 1287303"/>
                  <a:gd name="connisteX15" fmla="*/ 247650 w 1962150"/>
                  <a:gd name="connsiteY15" fmla="*/ 77628 h 1287303"/>
                  <a:gd name="connisteX16" fmla="*/ 323850 w 1962150"/>
                  <a:gd name="connsiteY16" fmla="*/ 39528 h 1287303"/>
                  <a:gd name="connisteX17" fmla="*/ 390525 w 1962150"/>
                  <a:gd name="connsiteY17" fmla="*/ 20478 h 1287303"/>
                  <a:gd name="connisteX18" fmla="*/ 466725 w 1962150"/>
                  <a:gd name="connsiteY18" fmla="*/ 10953 h 1287303"/>
                  <a:gd name="connisteX19" fmla="*/ 542925 w 1962150"/>
                  <a:gd name="connsiteY19" fmla="*/ 1428 h 1287303"/>
                  <a:gd name="connisteX20" fmla="*/ 619125 w 1962150"/>
                  <a:gd name="connsiteY20" fmla="*/ 1428 h 1287303"/>
                  <a:gd name="connisteX21" fmla="*/ 695325 w 1962150"/>
                  <a:gd name="connsiteY21" fmla="*/ 10953 h 1287303"/>
                  <a:gd name="connisteX22" fmla="*/ 762000 w 1962150"/>
                  <a:gd name="connsiteY22" fmla="*/ 20478 h 1287303"/>
                  <a:gd name="connisteX23" fmla="*/ 828675 w 1962150"/>
                  <a:gd name="connsiteY23" fmla="*/ 20478 h 1287303"/>
                  <a:gd name="connisteX24" fmla="*/ 914400 w 1962150"/>
                  <a:gd name="connsiteY24" fmla="*/ 30003 h 1287303"/>
                  <a:gd name="connisteX25" fmla="*/ 981075 w 1962150"/>
                  <a:gd name="connsiteY25" fmla="*/ 39528 h 1287303"/>
                  <a:gd name="connisteX26" fmla="*/ 1076325 w 1962150"/>
                  <a:gd name="connsiteY26" fmla="*/ 39528 h 1287303"/>
                  <a:gd name="connisteX27" fmla="*/ 1152525 w 1962150"/>
                  <a:gd name="connsiteY27" fmla="*/ 39528 h 1287303"/>
                  <a:gd name="connisteX28" fmla="*/ 1238250 w 1962150"/>
                  <a:gd name="connsiteY28" fmla="*/ 39528 h 1287303"/>
                  <a:gd name="connisteX29" fmla="*/ 1304925 w 1962150"/>
                  <a:gd name="connsiteY29" fmla="*/ 39528 h 1287303"/>
                  <a:gd name="connisteX30" fmla="*/ 1390650 w 1962150"/>
                  <a:gd name="connsiteY30" fmla="*/ 39528 h 1287303"/>
                  <a:gd name="connisteX31" fmla="*/ 1457325 w 1962150"/>
                  <a:gd name="connsiteY31" fmla="*/ 20478 h 1287303"/>
                  <a:gd name="connisteX32" fmla="*/ 1552575 w 1962150"/>
                  <a:gd name="connsiteY32" fmla="*/ 20478 h 1287303"/>
                  <a:gd name="connisteX33" fmla="*/ 1647825 w 1962150"/>
                  <a:gd name="connsiteY33" fmla="*/ 20478 h 1287303"/>
                  <a:gd name="connisteX34" fmla="*/ 1743075 w 1962150"/>
                  <a:gd name="connsiteY34" fmla="*/ 30003 h 1287303"/>
                  <a:gd name="connisteX35" fmla="*/ 1828800 w 1962150"/>
                  <a:gd name="connsiteY35" fmla="*/ 30003 h 1287303"/>
                  <a:gd name="connisteX36" fmla="*/ 1895475 w 1962150"/>
                  <a:gd name="connsiteY36" fmla="*/ 30003 h 1287303"/>
                  <a:gd name="connisteX37" fmla="*/ 1962150 w 1962150"/>
                  <a:gd name="connsiteY37" fmla="*/ 30003 h 128730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Lst>
                <a:rect l="l" t="t" r="r" b="b"/>
                <a:pathLst>
                  <a:path w="1962150" h="1287304">
                    <a:moveTo>
                      <a:pt x="0" y="1287304"/>
                    </a:moveTo>
                    <a:cubicBezTo>
                      <a:pt x="5715" y="1264444"/>
                      <a:pt x="20955" y="1209199"/>
                      <a:pt x="28575" y="1163479"/>
                    </a:cubicBezTo>
                    <a:cubicBezTo>
                      <a:pt x="36195" y="1117759"/>
                      <a:pt x="36195" y="1102519"/>
                      <a:pt x="38100" y="1058704"/>
                    </a:cubicBezTo>
                    <a:cubicBezTo>
                      <a:pt x="40005" y="1014889"/>
                      <a:pt x="38100" y="982504"/>
                      <a:pt x="38100" y="944404"/>
                    </a:cubicBezTo>
                    <a:cubicBezTo>
                      <a:pt x="38100" y="906304"/>
                      <a:pt x="38100" y="900589"/>
                      <a:pt x="38100" y="868204"/>
                    </a:cubicBezTo>
                    <a:cubicBezTo>
                      <a:pt x="38100" y="835819"/>
                      <a:pt x="38100" y="814864"/>
                      <a:pt x="38100" y="782479"/>
                    </a:cubicBezTo>
                    <a:cubicBezTo>
                      <a:pt x="38100" y="750094"/>
                      <a:pt x="40005" y="736759"/>
                      <a:pt x="38100" y="706279"/>
                    </a:cubicBezTo>
                    <a:cubicBezTo>
                      <a:pt x="36195" y="675799"/>
                      <a:pt x="32385" y="658654"/>
                      <a:pt x="28575" y="630079"/>
                    </a:cubicBezTo>
                    <a:cubicBezTo>
                      <a:pt x="24765" y="601504"/>
                      <a:pt x="22860" y="591979"/>
                      <a:pt x="19050" y="563404"/>
                    </a:cubicBezTo>
                    <a:cubicBezTo>
                      <a:pt x="15240" y="534829"/>
                      <a:pt x="11430" y="515779"/>
                      <a:pt x="9525" y="487204"/>
                    </a:cubicBezTo>
                    <a:cubicBezTo>
                      <a:pt x="7620" y="458629"/>
                      <a:pt x="9525" y="449104"/>
                      <a:pt x="9525" y="420529"/>
                    </a:cubicBezTo>
                    <a:cubicBezTo>
                      <a:pt x="9525" y="391954"/>
                      <a:pt x="5715" y="374809"/>
                      <a:pt x="9525" y="344329"/>
                    </a:cubicBezTo>
                    <a:cubicBezTo>
                      <a:pt x="13335" y="313849"/>
                      <a:pt x="13335" y="298609"/>
                      <a:pt x="28575" y="268129"/>
                    </a:cubicBezTo>
                    <a:cubicBezTo>
                      <a:pt x="43815" y="237649"/>
                      <a:pt x="57150" y="218599"/>
                      <a:pt x="85725" y="191929"/>
                    </a:cubicBezTo>
                    <a:cubicBezTo>
                      <a:pt x="114300" y="165259"/>
                      <a:pt x="139065" y="157639"/>
                      <a:pt x="171450" y="134779"/>
                    </a:cubicBezTo>
                    <a:cubicBezTo>
                      <a:pt x="203835" y="111919"/>
                      <a:pt x="217170" y="96679"/>
                      <a:pt x="247650" y="77629"/>
                    </a:cubicBezTo>
                    <a:cubicBezTo>
                      <a:pt x="278130" y="58579"/>
                      <a:pt x="295275" y="50959"/>
                      <a:pt x="323850" y="39529"/>
                    </a:cubicBezTo>
                    <a:cubicBezTo>
                      <a:pt x="352425" y="28099"/>
                      <a:pt x="361950" y="26194"/>
                      <a:pt x="390525" y="20479"/>
                    </a:cubicBezTo>
                    <a:cubicBezTo>
                      <a:pt x="419100" y="14764"/>
                      <a:pt x="436245" y="14764"/>
                      <a:pt x="466725" y="10954"/>
                    </a:cubicBezTo>
                    <a:cubicBezTo>
                      <a:pt x="497205" y="7144"/>
                      <a:pt x="512445" y="3334"/>
                      <a:pt x="542925" y="1429"/>
                    </a:cubicBezTo>
                    <a:cubicBezTo>
                      <a:pt x="573405" y="-476"/>
                      <a:pt x="588645" y="-476"/>
                      <a:pt x="619125" y="1429"/>
                    </a:cubicBezTo>
                    <a:cubicBezTo>
                      <a:pt x="649605" y="3334"/>
                      <a:pt x="666750" y="7144"/>
                      <a:pt x="695325" y="10954"/>
                    </a:cubicBezTo>
                    <a:cubicBezTo>
                      <a:pt x="723900" y="14764"/>
                      <a:pt x="735330" y="18574"/>
                      <a:pt x="762000" y="20479"/>
                    </a:cubicBezTo>
                    <a:cubicBezTo>
                      <a:pt x="788670" y="22384"/>
                      <a:pt x="798195" y="18574"/>
                      <a:pt x="828675" y="20479"/>
                    </a:cubicBezTo>
                    <a:cubicBezTo>
                      <a:pt x="859155" y="22384"/>
                      <a:pt x="883920" y="26194"/>
                      <a:pt x="914400" y="30004"/>
                    </a:cubicBezTo>
                    <a:cubicBezTo>
                      <a:pt x="944880" y="33814"/>
                      <a:pt x="948690" y="37624"/>
                      <a:pt x="981075" y="39529"/>
                    </a:cubicBezTo>
                    <a:cubicBezTo>
                      <a:pt x="1013460" y="41434"/>
                      <a:pt x="1042035" y="39529"/>
                      <a:pt x="1076325" y="39529"/>
                    </a:cubicBezTo>
                    <a:cubicBezTo>
                      <a:pt x="1110615" y="39529"/>
                      <a:pt x="1120140" y="39529"/>
                      <a:pt x="1152525" y="39529"/>
                    </a:cubicBezTo>
                    <a:cubicBezTo>
                      <a:pt x="1184910" y="39529"/>
                      <a:pt x="1207770" y="39529"/>
                      <a:pt x="1238250" y="39529"/>
                    </a:cubicBezTo>
                    <a:cubicBezTo>
                      <a:pt x="1268730" y="39529"/>
                      <a:pt x="1274445" y="39529"/>
                      <a:pt x="1304925" y="39529"/>
                    </a:cubicBezTo>
                    <a:cubicBezTo>
                      <a:pt x="1335405" y="39529"/>
                      <a:pt x="1360170" y="43339"/>
                      <a:pt x="1390650" y="39529"/>
                    </a:cubicBezTo>
                    <a:cubicBezTo>
                      <a:pt x="1421130" y="35719"/>
                      <a:pt x="1424940" y="24289"/>
                      <a:pt x="1457325" y="20479"/>
                    </a:cubicBezTo>
                    <a:cubicBezTo>
                      <a:pt x="1489710" y="16669"/>
                      <a:pt x="1514475" y="20479"/>
                      <a:pt x="1552575" y="20479"/>
                    </a:cubicBezTo>
                    <a:cubicBezTo>
                      <a:pt x="1590675" y="20479"/>
                      <a:pt x="1609725" y="18574"/>
                      <a:pt x="1647825" y="20479"/>
                    </a:cubicBezTo>
                    <a:cubicBezTo>
                      <a:pt x="1685925" y="22384"/>
                      <a:pt x="1706880" y="28099"/>
                      <a:pt x="1743075" y="30004"/>
                    </a:cubicBezTo>
                    <a:cubicBezTo>
                      <a:pt x="1779270" y="31909"/>
                      <a:pt x="1798320" y="30004"/>
                      <a:pt x="1828800" y="30004"/>
                    </a:cubicBezTo>
                    <a:cubicBezTo>
                      <a:pt x="1859280" y="30004"/>
                      <a:pt x="1868805" y="30004"/>
                      <a:pt x="1895475" y="30004"/>
                    </a:cubicBezTo>
                    <a:cubicBezTo>
                      <a:pt x="1922145" y="30004"/>
                      <a:pt x="1950085" y="30004"/>
                      <a:pt x="1962150" y="30004"/>
                    </a:cubicBezTo>
                  </a:path>
                </a:pathLst>
              </a:custGeom>
              <a:noFill/>
              <a:ln>
                <a:noFill/>
              </a:ln>
            </p:spPr>
            <p:txBody>
              <a:bodyPr wrap="square" rtlCol="0" anchor="ctr">
                <a:noAutofit/>
              </a:bodyPr>
              <a:lstStyle/>
              <a:p>
                <a:pPr algn="ctr" defTabSz="1218565" eaLnBrk="0" hangingPunct="0"/>
                <a:endParaRPr lang="zh-CN" altLang="en-US" sz="1200" kern="0" dirty="0">
                  <a:solidFill>
                    <a:schemeClr val="tx2"/>
                  </a:solidFill>
                  <a:latin typeface="微软雅黑" panose="020B0503020204020204" pitchFamily="34" charset="-122"/>
                  <a:ea typeface="微软雅黑" panose="020B0503020204020204" pitchFamily="34" charset="-122"/>
                </a:endParaRPr>
              </a:p>
            </p:txBody>
          </p:sp>
          <p:sp>
            <p:nvSpPr>
              <p:cNvPr id="123" name="任意多边形 45">
                <a:extLst>
                  <a:ext uri="{FF2B5EF4-FFF2-40B4-BE49-F238E27FC236}">
                    <a16:creationId xmlns:a16="http://schemas.microsoft.com/office/drawing/2014/main" id="{F22D9DB6-6514-4EF9-85F1-ABE8C933C78A}"/>
                  </a:ext>
                </a:extLst>
              </p:cNvPr>
              <p:cNvSpPr/>
              <p:nvPr/>
            </p:nvSpPr>
            <p:spPr>
              <a:xfrm>
                <a:off x="4018745" y="2999420"/>
                <a:ext cx="381000" cy="1571625"/>
              </a:xfrm>
              <a:custGeom>
                <a:avLst/>
                <a:gdLst>
                  <a:gd name="connisteX0" fmla="*/ 0 w 381000"/>
                  <a:gd name="connsiteY0" fmla="*/ 1571914 h 1571914"/>
                  <a:gd name="connisteX1" fmla="*/ 219075 w 381000"/>
                  <a:gd name="connsiteY1" fmla="*/ 143164 h 1571914"/>
                  <a:gd name="connisteX2" fmla="*/ 381000 w 381000"/>
                  <a:gd name="connsiteY2" fmla="*/ 114589 h 1571914"/>
                </a:gdLst>
                <a:ahLst/>
                <a:cxnLst>
                  <a:cxn ang="0">
                    <a:pos x="connisteX0" y="connsiteY0"/>
                  </a:cxn>
                  <a:cxn ang="0">
                    <a:pos x="connisteX1" y="connsiteY1"/>
                  </a:cxn>
                  <a:cxn ang="0">
                    <a:pos x="connisteX2" y="connsiteY2"/>
                  </a:cxn>
                </a:cxnLst>
                <a:rect l="l" t="t" r="r" b="b"/>
                <a:pathLst>
                  <a:path w="381000" h="1571915">
                    <a:moveTo>
                      <a:pt x="0" y="1571915"/>
                    </a:moveTo>
                    <a:cubicBezTo>
                      <a:pt x="40640" y="1286800"/>
                      <a:pt x="142875" y="434630"/>
                      <a:pt x="219075" y="143165"/>
                    </a:cubicBezTo>
                    <a:cubicBezTo>
                      <a:pt x="295275" y="-148300"/>
                      <a:pt x="353060" y="91730"/>
                      <a:pt x="381000" y="114590"/>
                    </a:cubicBezTo>
                  </a:path>
                </a:pathLst>
              </a:custGeom>
              <a:noFill/>
              <a:ln>
                <a:noFill/>
              </a:ln>
            </p:spPr>
            <p:txBody>
              <a:bodyPr wrap="square" rtlCol="0" anchor="ctr">
                <a:noAutofit/>
              </a:bodyPr>
              <a:lstStyle/>
              <a:p>
                <a:pPr algn="ctr" defTabSz="1218565" eaLnBrk="0" hangingPunct="0"/>
                <a:endParaRPr lang="zh-CN" altLang="en-US" sz="1200" kern="0" dirty="0">
                  <a:solidFill>
                    <a:schemeClr val="tx2"/>
                  </a:solidFill>
                  <a:latin typeface="微软雅黑" panose="020B0503020204020204" pitchFamily="34" charset="-122"/>
                  <a:ea typeface="微软雅黑" panose="020B0503020204020204" pitchFamily="34" charset="-122"/>
                </a:endParaRPr>
              </a:p>
            </p:txBody>
          </p:sp>
          <p:cxnSp>
            <p:nvCxnSpPr>
              <p:cNvPr id="124" name="曲线连接符 46">
                <a:extLst>
                  <a:ext uri="{FF2B5EF4-FFF2-40B4-BE49-F238E27FC236}">
                    <a16:creationId xmlns:a16="http://schemas.microsoft.com/office/drawing/2014/main" id="{22F655E7-1EC4-40C1-85C6-ECEC48B895A3}"/>
                  </a:ext>
                </a:extLst>
              </p:cNvPr>
              <p:cNvCxnSpPr>
                <a:cxnSpLocks/>
              </p:cNvCxnSpPr>
              <p:nvPr/>
            </p:nvCxnSpPr>
            <p:spPr>
              <a:xfrm rot="5400000">
                <a:off x="3138645" y="3515259"/>
                <a:ext cx="1327389" cy="519871"/>
              </a:xfrm>
              <a:prstGeom prst="curvedConnector3">
                <a:avLst>
                  <a:gd name="adj1" fmla="val 50000"/>
                </a:avLst>
              </a:prstGeom>
              <a:ln>
                <a:tailEnd type="stealth"/>
              </a:ln>
            </p:spPr>
            <p:style>
              <a:lnRef idx="3">
                <a:schemeClr val="accent2"/>
              </a:lnRef>
              <a:fillRef idx="0">
                <a:schemeClr val="accent2"/>
              </a:fillRef>
              <a:effectRef idx="2">
                <a:schemeClr val="accent2"/>
              </a:effectRef>
              <a:fontRef idx="minor">
                <a:schemeClr val="tx1"/>
              </a:fontRef>
            </p:style>
          </p:cxnSp>
          <p:cxnSp>
            <p:nvCxnSpPr>
              <p:cNvPr id="125" name="曲线连接符 47">
                <a:extLst>
                  <a:ext uri="{FF2B5EF4-FFF2-40B4-BE49-F238E27FC236}">
                    <a16:creationId xmlns:a16="http://schemas.microsoft.com/office/drawing/2014/main" id="{35BC3BA4-F72F-4CAC-A405-DE9B30719385}"/>
                  </a:ext>
                </a:extLst>
              </p:cNvPr>
              <p:cNvCxnSpPr>
                <a:cxnSpLocks/>
              </p:cNvCxnSpPr>
              <p:nvPr/>
            </p:nvCxnSpPr>
            <p:spPr>
              <a:xfrm rot="10800000">
                <a:off x="4043106" y="3111498"/>
                <a:ext cx="1205360" cy="12700"/>
              </a:xfrm>
              <a:prstGeom prst="curvedConnector3">
                <a:avLst>
                  <a:gd name="adj1" fmla="val 50000"/>
                </a:avLst>
              </a:prstGeom>
              <a:ln>
                <a:headEnd type="triangle"/>
                <a:tailEnd type="none"/>
              </a:ln>
            </p:spPr>
            <p:style>
              <a:lnRef idx="3">
                <a:schemeClr val="accent2"/>
              </a:lnRef>
              <a:fillRef idx="0">
                <a:schemeClr val="accent2"/>
              </a:fillRef>
              <a:effectRef idx="2">
                <a:schemeClr val="accent2"/>
              </a:effectRef>
              <a:fontRef idx="minor">
                <a:schemeClr val="tx1"/>
              </a:fontRef>
            </p:style>
          </p:cxnSp>
          <p:cxnSp>
            <p:nvCxnSpPr>
              <p:cNvPr id="126" name="直接连接符 51">
                <a:extLst>
                  <a:ext uri="{FF2B5EF4-FFF2-40B4-BE49-F238E27FC236}">
                    <a16:creationId xmlns:a16="http://schemas.microsoft.com/office/drawing/2014/main" id="{6E3FB7D8-AC55-47AD-920F-BAB92CAC5437}"/>
                  </a:ext>
                </a:extLst>
              </p:cNvPr>
              <p:cNvCxnSpPr>
                <a:cxnSpLocks/>
              </p:cNvCxnSpPr>
              <p:nvPr/>
            </p:nvCxnSpPr>
            <p:spPr>
              <a:xfrm>
                <a:off x="4679145" y="3033075"/>
                <a:ext cx="569319" cy="0"/>
              </a:xfrm>
              <a:prstGeom prst="line">
                <a:avLst/>
              </a:prstGeom>
              <a:ln>
                <a:solidFill>
                  <a:srgbClr val="FF0000"/>
                </a:solidFill>
                <a:prstDash val="sysDash"/>
                <a:headEnd type="triangle"/>
                <a:tailEnd type="triangle"/>
              </a:ln>
            </p:spPr>
            <p:style>
              <a:lnRef idx="3">
                <a:schemeClr val="accent6"/>
              </a:lnRef>
              <a:fillRef idx="0">
                <a:schemeClr val="accent6"/>
              </a:fillRef>
              <a:effectRef idx="2">
                <a:schemeClr val="accent6"/>
              </a:effectRef>
              <a:fontRef idx="minor">
                <a:schemeClr val="tx1"/>
              </a:fontRef>
            </p:style>
          </p:cxnSp>
          <p:pic>
            <p:nvPicPr>
              <p:cNvPr id="127" name="Picture 126">
                <a:extLst>
                  <a:ext uri="{FF2B5EF4-FFF2-40B4-BE49-F238E27FC236}">
                    <a16:creationId xmlns:a16="http://schemas.microsoft.com/office/drawing/2014/main" id="{0A3E3C19-D869-4180-836A-FF3BF6072F31}"/>
                  </a:ext>
                </a:extLst>
              </p:cNvPr>
              <p:cNvPicPr>
                <a:picLocks noChangeAspect="1"/>
              </p:cNvPicPr>
              <p:nvPr/>
            </p:nvPicPr>
            <p:blipFill>
              <a:blip r:embed="rId6"/>
              <a:stretch>
                <a:fillRect/>
              </a:stretch>
            </p:blipFill>
            <p:spPr>
              <a:xfrm>
                <a:off x="5237310" y="2900381"/>
                <a:ext cx="281877" cy="318015"/>
              </a:xfrm>
              <a:prstGeom prst="rect">
                <a:avLst/>
              </a:prstGeom>
            </p:spPr>
          </p:pic>
          <p:sp>
            <p:nvSpPr>
              <p:cNvPr id="128" name="Freeform 210">
                <a:extLst>
                  <a:ext uri="{FF2B5EF4-FFF2-40B4-BE49-F238E27FC236}">
                    <a16:creationId xmlns:a16="http://schemas.microsoft.com/office/drawing/2014/main" id="{7227721E-789F-4CC5-876D-0DDEE0336D14}"/>
                  </a:ext>
                </a:extLst>
              </p:cNvPr>
              <p:cNvSpPr/>
              <p:nvPr/>
            </p:nvSpPr>
            <p:spPr>
              <a:xfrm>
                <a:off x="4894825" y="3047381"/>
                <a:ext cx="165428" cy="126163"/>
              </a:xfrm>
              <a:custGeom>
                <a:avLst/>
                <a:gdLst>
                  <a:gd name="txL" fmla="*/ 0 w 218"/>
                  <a:gd name="txT" fmla="*/ 0 h 103"/>
                  <a:gd name="txR" fmla="*/ 218 w 218"/>
                  <a:gd name="txB" fmla="*/ 103 h 103"/>
                </a:gdLst>
                <a:ahLst/>
                <a:cxnLst>
                  <a:cxn ang="0">
                    <a:pos x="2147483647" y="2147483647"/>
                  </a:cxn>
                  <a:cxn ang="0">
                    <a:pos x="2147483647" y="2147483647"/>
                  </a:cxn>
                  <a:cxn ang="0">
                    <a:pos x="2147483647" y="2147483647"/>
                  </a:cxn>
                  <a:cxn ang="0">
                    <a:pos x="2147483647" y="0"/>
                  </a:cxn>
                  <a:cxn ang="0">
                    <a:pos x="0" y="0"/>
                  </a:cxn>
                  <a:cxn ang="0">
                    <a:pos x="2147483647" y="2147483647"/>
                  </a:cxn>
                </a:cxnLst>
                <a:rect l="txL" t="txT" r="txR" b="txB"/>
                <a:pathLst>
                  <a:path w="218" h="103">
                    <a:moveTo>
                      <a:pt x="1" y="54"/>
                    </a:moveTo>
                    <a:cubicBezTo>
                      <a:pt x="1" y="64"/>
                      <a:pt x="17" y="103"/>
                      <a:pt x="109" y="103"/>
                    </a:cubicBezTo>
                    <a:cubicBezTo>
                      <a:pt x="201" y="103"/>
                      <a:pt x="218" y="62"/>
                      <a:pt x="218" y="57"/>
                    </a:cubicBezTo>
                    <a:cubicBezTo>
                      <a:pt x="218" y="52"/>
                      <a:pt x="218" y="0"/>
                      <a:pt x="218" y="0"/>
                    </a:cubicBezTo>
                    <a:cubicBezTo>
                      <a:pt x="0" y="0"/>
                      <a:pt x="0" y="0"/>
                      <a:pt x="0" y="0"/>
                    </a:cubicBezTo>
                    <a:lnTo>
                      <a:pt x="1" y="54"/>
                    </a:lnTo>
                    <a:close/>
                  </a:path>
                </a:pathLst>
              </a:custGeom>
              <a:solidFill>
                <a:srgbClr val="3D61A3"/>
              </a:solidFill>
              <a:ln w="9525">
                <a:noFill/>
              </a:ln>
            </p:spPr>
            <p:txBody>
              <a:bodyPr/>
              <a:lstStyle/>
              <a:p>
                <a:endParaRPr lang="en-US" altLang="x-none" dirty="0">
                  <a:latin typeface="宋体" panose="02010600030101010101" pitchFamily="2" charset="-128"/>
                </a:endParaRPr>
              </a:p>
            </p:txBody>
          </p:sp>
          <p:sp>
            <p:nvSpPr>
              <p:cNvPr id="129" name="Freeform 211">
                <a:extLst>
                  <a:ext uri="{FF2B5EF4-FFF2-40B4-BE49-F238E27FC236}">
                    <a16:creationId xmlns:a16="http://schemas.microsoft.com/office/drawing/2014/main" id="{2A3ECA29-6DC7-4D05-A3E2-774D0A0BE82B}"/>
                  </a:ext>
                </a:extLst>
              </p:cNvPr>
              <p:cNvSpPr/>
              <p:nvPr/>
            </p:nvSpPr>
            <p:spPr>
              <a:xfrm>
                <a:off x="4897091" y="2988262"/>
                <a:ext cx="161651" cy="116411"/>
              </a:xfrm>
              <a:custGeom>
                <a:avLst/>
                <a:gdLst>
                  <a:gd name="txL" fmla="*/ 0 w 213"/>
                  <a:gd name="txT" fmla="*/ 0 h 95"/>
                  <a:gd name="txR" fmla="*/ 213 w 213"/>
                  <a:gd name="txB" fmla="*/ 95 h 95"/>
                </a:gdLst>
                <a:ahLst/>
                <a:cxnLst>
                  <a:cxn ang="0">
                    <a:pos x="2147483647" y="2147483647"/>
                  </a:cxn>
                  <a:cxn ang="0">
                    <a:pos x="2147483647" y="2147483647"/>
                  </a:cxn>
                  <a:cxn ang="0">
                    <a:pos x="0" y="2147483647"/>
                  </a:cxn>
                  <a:cxn ang="0">
                    <a:pos x="2147483647" y="0"/>
                  </a:cxn>
                  <a:cxn ang="0">
                    <a:pos x="2147483647" y="2147483647"/>
                  </a:cxn>
                </a:cxnLst>
                <a:rect l="txL" t="txT" r="txR" b="txB"/>
                <a:pathLst>
                  <a:path w="213" h="95">
                    <a:moveTo>
                      <a:pt x="213" y="47"/>
                    </a:moveTo>
                    <a:cubicBezTo>
                      <a:pt x="213" y="73"/>
                      <a:pt x="164" y="95"/>
                      <a:pt x="106" y="95"/>
                    </a:cubicBezTo>
                    <a:cubicBezTo>
                      <a:pt x="47" y="95"/>
                      <a:pt x="0" y="74"/>
                      <a:pt x="0" y="47"/>
                    </a:cubicBezTo>
                    <a:cubicBezTo>
                      <a:pt x="0" y="21"/>
                      <a:pt x="47" y="0"/>
                      <a:pt x="106" y="0"/>
                    </a:cubicBezTo>
                    <a:cubicBezTo>
                      <a:pt x="164" y="0"/>
                      <a:pt x="213" y="20"/>
                      <a:pt x="213" y="47"/>
                    </a:cubicBezTo>
                    <a:close/>
                  </a:path>
                </a:pathLst>
              </a:custGeom>
              <a:solidFill>
                <a:srgbClr val="3D61A3"/>
              </a:solidFill>
              <a:ln w="9525">
                <a:noFill/>
              </a:ln>
            </p:spPr>
            <p:txBody>
              <a:bodyPr/>
              <a:lstStyle/>
              <a:p>
                <a:endParaRPr lang="en-US" altLang="x-none" dirty="0">
                  <a:latin typeface="宋体" panose="02010600030101010101" pitchFamily="2" charset="-128"/>
                </a:endParaRPr>
              </a:p>
            </p:txBody>
          </p:sp>
          <p:sp>
            <p:nvSpPr>
              <p:cNvPr id="130" name="Freeform 212">
                <a:extLst>
                  <a:ext uri="{FF2B5EF4-FFF2-40B4-BE49-F238E27FC236}">
                    <a16:creationId xmlns:a16="http://schemas.microsoft.com/office/drawing/2014/main" id="{D65177DA-B05D-47F4-B5C4-37DE6CFA7F85}"/>
                  </a:ext>
                </a:extLst>
              </p:cNvPr>
              <p:cNvSpPr>
                <a:spLocks noEditPoints="1"/>
              </p:cNvSpPr>
              <p:nvPr/>
            </p:nvSpPr>
            <p:spPr>
              <a:xfrm>
                <a:off x="4895580" y="2985824"/>
                <a:ext cx="164673" cy="121287"/>
              </a:xfrm>
              <a:custGeom>
                <a:avLst/>
                <a:gdLst>
                  <a:gd name="txL" fmla="*/ 0 w 217"/>
                  <a:gd name="txT" fmla="*/ 0 h 99"/>
                  <a:gd name="txR" fmla="*/ 217 w 217"/>
                  <a:gd name="txB" fmla="*/ 99 h 99"/>
                </a:gdLst>
                <a:ahLst/>
                <a:cxnLst>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7" h="99">
                    <a:moveTo>
                      <a:pt x="32" y="85"/>
                    </a:moveTo>
                    <a:cubicBezTo>
                      <a:pt x="13" y="76"/>
                      <a:pt x="0" y="64"/>
                      <a:pt x="0" y="49"/>
                    </a:cubicBezTo>
                    <a:cubicBezTo>
                      <a:pt x="0" y="49"/>
                      <a:pt x="0" y="49"/>
                      <a:pt x="0" y="49"/>
                    </a:cubicBezTo>
                    <a:cubicBezTo>
                      <a:pt x="0" y="35"/>
                      <a:pt x="13" y="22"/>
                      <a:pt x="32" y="14"/>
                    </a:cubicBezTo>
                    <a:cubicBezTo>
                      <a:pt x="32" y="14"/>
                      <a:pt x="32" y="14"/>
                      <a:pt x="32" y="14"/>
                    </a:cubicBezTo>
                    <a:cubicBezTo>
                      <a:pt x="52" y="5"/>
                      <a:pt x="78" y="0"/>
                      <a:pt x="108" y="0"/>
                    </a:cubicBezTo>
                    <a:cubicBezTo>
                      <a:pt x="108" y="0"/>
                      <a:pt x="108" y="0"/>
                      <a:pt x="108" y="0"/>
                    </a:cubicBezTo>
                    <a:cubicBezTo>
                      <a:pt x="137" y="0"/>
                      <a:pt x="164" y="5"/>
                      <a:pt x="184" y="13"/>
                    </a:cubicBezTo>
                    <a:cubicBezTo>
                      <a:pt x="184" y="13"/>
                      <a:pt x="184" y="13"/>
                      <a:pt x="184" y="13"/>
                    </a:cubicBezTo>
                    <a:cubicBezTo>
                      <a:pt x="204" y="22"/>
                      <a:pt x="217" y="34"/>
                      <a:pt x="217" y="49"/>
                    </a:cubicBezTo>
                    <a:cubicBezTo>
                      <a:pt x="217" y="49"/>
                      <a:pt x="217" y="49"/>
                      <a:pt x="217" y="49"/>
                    </a:cubicBezTo>
                    <a:cubicBezTo>
                      <a:pt x="217" y="63"/>
                      <a:pt x="204" y="76"/>
                      <a:pt x="184" y="85"/>
                    </a:cubicBezTo>
                    <a:cubicBezTo>
                      <a:pt x="184" y="85"/>
                      <a:pt x="184" y="85"/>
                      <a:pt x="184" y="85"/>
                    </a:cubicBezTo>
                    <a:cubicBezTo>
                      <a:pt x="164" y="94"/>
                      <a:pt x="137" y="99"/>
                      <a:pt x="108" y="99"/>
                    </a:cubicBezTo>
                    <a:cubicBezTo>
                      <a:pt x="108" y="99"/>
                      <a:pt x="108" y="99"/>
                      <a:pt x="108" y="99"/>
                    </a:cubicBezTo>
                    <a:cubicBezTo>
                      <a:pt x="78" y="99"/>
                      <a:pt x="52" y="94"/>
                      <a:pt x="32" y="85"/>
                    </a:cubicBezTo>
                    <a:close/>
                    <a:moveTo>
                      <a:pt x="34" y="17"/>
                    </a:moveTo>
                    <a:cubicBezTo>
                      <a:pt x="15" y="26"/>
                      <a:pt x="4" y="38"/>
                      <a:pt x="4" y="49"/>
                    </a:cubicBezTo>
                    <a:cubicBezTo>
                      <a:pt x="4" y="49"/>
                      <a:pt x="4" y="49"/>
                      <a:pt x="4" y="49"/>
                    </a:cubicBezTo>
                    <a:cubicBezTo>
                      <a:pt x="4" y="61"/>
                      <a:pt x="15" y="73"/>
                      <a:pt x="34" y="81"/>
                    </a:cubicBezTo>
                    <a:cubicBezTo>
                      <a:pt x="34" y="81"/>
                      <a:pt x="34" y="81"/>
                      <a:pt x="34" y="81"/>
                    </a:cubicBezTo>
                    <a:cubicBezTo>
                      <a:pt x="53" y="90"/>
                      <a:pt x="79" y="95"/>
                      <a:pt x="108" y="95"/>
                    </a:cubicBezTo>
                    <a:cubicBezTo>
                      <a:pt x="108" y="95"/>
                      <a:pt x="108" y="95"/>
                      <a:pt x="108" y="95"/>
                    </a:cubicBezTo>
                    <a:cubicBezTo>
                      <a:pt x="137" y="95"/>
                      <a:pt x="163" y="90"/>
                      <a:pt x="182" y="81"/>
                    </a:cubicBezTo>
                    <a:cubicBezTo>
                      <a:pt x="182" y="81"/>
                      <a:pt x="182" y="81"/>
                      <a:pt x="182" y="81"/>
                    </a:cubicBezTo>
                    <a:cubicBezTo>
                      <a:pt x="202" y="72"/>
                      <a:pt x="213" y="61"/>
                      <a:pt x="213" y="49"/>
                    </a:cubicBezTo>
                    <a:cubicBezTo>
                      <a:pt x="213" y="49"/>
                      <a:pt x="213" y="49"/>
                      <a:pt x="213" y="49"/>
                    </a:cubicBezTo>
                    <a:cubicBezTo>
                      <a:pt x="213" y="37"/>
                      <a:pt x="202" y="26"/>
                      <a:pt x="182" y="17"/>
                    </a:cubicBezTo>
                    <a:cubicBezTo>
                      <a:pt x="182" y="17"/>
                      <a:pt x="182" y="17"/>
                      <a:pt x="182" y="17"/>
                    </a:cubicBezTo>
                    <a:cubicBezTo>
                      <a:pt x="163" y="9"/>
                      <a:pt x="137" y="4"/>
                      <a:pt x="108" y="4"/>
                    </a:cubicBezTo>
                    <a:cubicBezTo>
                      <a:pt x="108" y="4"/>
                      <a:pt x="108" y="4"/>
                      <a:pt x="108" y="4"/>
                    </a:cubicBezTo>
                    <a:cubicBezTo>
                      <a:pt x="108" y="4"/>
                      <a:pt x="108" y="4"/>
                      <a:pt x="108" y="4"/>
                    </a:cubicBezTo>
                    <a:cubicBezTo>
                      <a:pt x="108" y="4"/>
                      <a:pt x="108" y="4"/>
                      <a:pt x="108" y="4"/>
                    </a:cubicBezTo>
                    <a:cubicBezTo>
                      <a:pt x="79" y="4"/>
                      <a:pt x="53" y="9"/>
                      <a:pt x="34" y="17"/>
                    </a:cubicBezTo>
                    <a:close/>
                  </a:path>
                </a:pathLst>
              </a:custGeom>
              <a:solidFill>
                <a:srgbClr val="FFFFFF"/>
              </a:solidFill>
              <a:ln w="9525">
                <a:noFill/>
              </a:ln>
            </p:spPr>
            <p:txBody>
              <a:bodyPr/>
              <a:lstStyle/>
              <a:p>
                <a:endParaRPr lang="en-US" altLang="x-none" dirty="0">
                  <a:latin typeface="宋体" panose="02010600030101010101" pitchFamily="2" charset="-128"/>
                </a:endParaRPr>
              </a:p>
            </p:txBody>
          </p:sp>
          <p:sp>
            <p:nvSpPr>
              <p:cNvPr id="131" name="Freeform 213">
                <a:extLst>
                  <a:ext uri="{FF2B5EF4-FFF2-40B4-BE49-F238E27FC236}">
                    <a16:creationId xmlns:a16="http://schemas.microsoft.com/office/drawing/2014/main" id="{A73BBC01-1CFB-4DD5-AA80-DCCD32DC0EDE}"/>
                  </a:ext>
                </a:extLst>
              </p:cNvPr>
              <p:cNvSpPr>
                <a:spLocks noEditPoints="1"/>
              </p:cNvSpPr>
              <p:nvPr/>
            </p:nvSpPr>
            <p:spPr>
              <a:xfrm>
                <a:off x="4908422" y="3005327"/>
                <a:ext cx="144277" cy="72528"/>
              </a:xfrm>
              <a:custGeom>
                <a:avLst/>
                <a:gdLst>
                  <a:gd name="txL" fmla="*/ 0 w 382"/>
                  <a:gd name="txT" fmla="*/ 0 h 119"/>
                  <a:gd name="txR" fmla="*/ 382 w 382"/>
                  <a:gd name="txB" fmla="*/ 119 h 11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txL" t="txT" r="txR" b="txB"/>
                <a:pathLst>
                  <a:path w="382" h="119">
                    <a:moveTo>
                      <a:pt x="131" y="63"/>
                    </a:moveTo>
                    <a:lnTo>
                      <a:pt x="39" y="89"/>
                    </a:lnTo>
                    <a:lnTo>
                      <a:pt x="39" y="69"/>
                    </a:lnTo>
                    <a:lnTo>
                      <a:pt x="14" y="75"/>
                    </a:lnTo>
                    <a:lnTo>
                      <a:pt x="12" y="105"/>
                    </a:lnTo>
                    <a:lnTo>
                      <a:pt x="63" y="119"/>
                    </a:lnTo>
                    <a:lnTo>
                      <a:pt x="85" y="111"/>
                    </a:lnTo>
                    <a:lnTo>
                      <a:pt x="53" y="101"/>
                    </a:lnTo>
                    <a:lnTo>
                      <a:pt x="165" y="71"/>
                    </a:lnTo>
                    <a:lnTo>
                      <a:pt x="131" y="63"/>
                    </a:lnTo>
                    <a:close/>
                    <a:moveTo>
                      <a:pt x="263" y="71"/>
                    </a:moveTo>
                    <a:lnTo>
                      <a:pt x="326" y="71"/>
                    </a:lnTo>
                    <a:lnTo>
                      <a:pt x="304" y="63"/>
                    </a:lnTo>
                    <a:lnTo>
                      <a:pt x="207" y="65"/>
                    </a:lnTo>
                    <a:lnTo>
                      <a:pt x="207" y="93"/>
                    </a:lnTo>
                    <a:lnTo>
                      <a:pt x="231" y="99"/>
                    </a:lnTo>
                    <a:lnTo>
                      <a:pt x="231" y="81"/>
                    </a:lnTo>
                    <a:lnTo>
                      <a:pt x="370" y="119"/>
                    </a:lnTo>
                    <a:lnTo>
                      <a:pt x="382" y="103"/>
                    </a:lnTo>
                    <a:lnTo>
                      <a:pt x="263" y="71"/>
                    </a:lnTo>
                    <a:close/>
                    <a:moveTo>
                      <a:pt x="227" y="55"/>
                    </a:moveTo>
                    <a:lnTo>
                      <a:pt x="316" y="29"/>
                    </a:lnTo>
                    <a:lnTo>
                      <a:pt x="316" y="45"/>
                    </a:lnTo>
                    <a:lnTo>
                      <a:pt x="342" y="37"/>
                    </a:lnTo>
                    <a:lnTo>
                      <a:pt x="340" y="13"/>
                    </a:lnTo>
                    <a:lnTo>
                      <a:pt x="290" y="0"/>
                    </a:lnTo>
                    <a:lnTo>
                      <a:pt x="267" y="7"/>
                    </a:lnTo>
                    <a:lnTo>
                      <a:pt x="304" y="17"/>
                    </a:lnTo>
                    <a:lnTo>
                      <a:pt x="197" y="45"/>
                    </a:lnTo>
                    <a:lnTo>
                      <a:pt x="227" y="55"/>
                    </a:lnTo>
                    <a:close/>
                    <a:moveTo>
                      <a:pt x="39" y="45"/>
                    </a:moveTo>
                    <a:lnTo>
                      <a:pt x="63" y="51"/>
                    </a:lnTo>
                    <a:lnTo>
                      <a:pt x="159" y="53"/>
                    </a:lnTo>
                    <a:lnTo>
                      <a:pt x="159" y="25"/>
                    </a:lnTo>
                    <a:lnTo>
                      <a:pt x="135" y="19"/>
                    </a:lnTo>
                    <a:lnTo>
                      <a:pt x="135" y="37"/>
                    </a:lnTo>
                    <a:lnTo>
                      <a:pt x="16" y="5"/>
                    </a:lnTo>
                    <a:lnTo>
                      <a:pt x="0" y="17"/>
                    </a:lnTo>
                    <a:lnTo>
                      <a:pt x="99" y="45"/>
                    </a:lnTo>
                    <a:lnTo>
                      <a:pt x="39" y="45"/>
                    </a:lnTo>
                    <a:close/>
                  </a:path>
                </a:pathLst>
              </a:custGeom>
              <a:solidFill>
                <a:srgbClr val="FFFFFF"/>
              </a:solidFill>
              <a:ln w="9525">
                <a:noFill/>
              </a:ln>
            </p:spPr>
            <p:txBody>
              <a:bodyPr/>
              <a:lstStyle/>
              <a:p>
                <a:endParaRPr lang="en-US" altLang="x-none" dirty="0">
                  <a:latin typeface="宋体" panose="02010600030101010101" pitchFamily="2" charset="-128"/>
                </a:endParaRPr>
              </a:p>
            </p:txBody>
          </p:sp>
        </p:grpSp>
        <p:sp>
          <p:nvSpPr>
            <p:cNvPr id="7" name="TextBox 6">
              <a:extLst>
                <a:ext uri="{FF2B5EF4-FFF2-40B4-BE49-F238E27FC236}">
                  <a16:creationId xmlns:a16="http://schemas.microsoft.com/office/drawing/2014/main" id="{0CF292CC-C588-4FC3-8F4E-800C32463C70}"/>
                </a:ext>
              </a:extLst>
            </p:cNvPr>
            <p:cNvSpPr txBox="1"/>
            <p:nvPr/>
          </p:nvSpPr>
          <p:spPr>
            <a:xfrm>
              <a:off x="7877806" y="939315"/>
              <a:ext cx="719749"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Option1</a:t>
              </a:r>
            </a:p>
          </p:txBody>
        </p:sp>
      </p:grpSp>
      <p:grpSp>
        <p:nvGrpSpPr>
          <p:cNvPr id="11" name="Group 10">
            <a:extLst>
              <a:ext uri="{FF2B5EF4-FFF2-40B4-BE49-F238E27FC236}">
                <a16:creationId xmlns:a16="http://schemas.microsoft.com/office/drawing/2014/main" id="{8F19DDDB-2730-41B4-BDD9-843F46A0CD7D}"/>
              </a:ext>
            </a:extLst>
          </p:cNvPr>
          <p:cNvGrpSpPr/>
          <p:nvPr/>
        </p:nvGrpSpPr>
        <p:grpSpPr>
          <a:xfrm>
            <a:off x="7989513" y="3917811"/>
            <a:ext cx="3069429" cy="2475699"/>
            <a:chOff x="7619720" y="3900558"/>
            <a:chExt cx="3069429" cy="2475699"/>
          </a:xfrm>
        </p:grpSpPr>
        <p:grpSp>
          <p:nvGrpSpPr>
            <p:cNvPr id="8" name="Group 7">
              <a:extLst>
                <a:ext uri="{FF2B5EF4-FFF2-40B4-BE49-F238E27FC236}">
                  <a16:creationId xmlns:a16="http://schemas.microsoft.com/office/drawing/2014/main" id="{5425E0D8-EDFC-4033-B3EC-E48FEFCC1FB8}"/>
                </a:ext>
              </a:extLst>
            </p:cNvPr>
            <p:cNvGrpSpPr/>
            <p:nvPr/>
          </p:nvGrpSpPr>
          <p:grpSpPr>
            <a:xfrm>
              <a:off x="7619720" y="3900558"/>
              <a:ext cx="3069429" cy="2475699"/>
              <a:chOff x="7531388" y="3923855"/>
              <a:chExt cx="3069429" cy="2475699"/>
            </a:xfrm>
          </p:grpSpPr>
          <p:pic>
            <p:nvPicPr>
              <p:cNvPr id="17" name="Picture 5">
                <a:extLst>
                  <a:ext uri="{FF2B5EF4-FFF2-40B4-BE49-F238E27FC236}">
                    <a16:creationId xmlns:a16="http://schemas.microsoft.com/office/drawing/2014/main" id="{0695E140-3FC5-4B6A-BFFB-0F4E1CBC2D5C}"/>
                  </a:ext>
                </a:extLst>
              </p:cNvPr>
              <p:cNvPicPr>
                <a:picLocks noChangeAspect="1" noChangeArrowheads="1"/>
              </p:cNvPicPr>
              <p:nvPr/>
            </p:nvPicPr>
            <p:blipFill>
              <a:blip r:embed="rId2" cstate="print">
                <a:clrChange>
                  <a:clrFrom>
                    <a:srgbClr val="000000">
                      <a:alpha val="0"/>
                    </a:srgbClr>
                  </a:clrFrom>
                  <a:clrTo>
                    <a:srgbClr val="000000">
                      <a:alpha val="0"/>
                    </a:srgbClr>
                  </a:clrTo>
                </a:clrChange>
                <a:duotone>
                  <a:srgbClr val="008ED3">
                    <a:shade val="45000"/>
                    <a:satMod val="135000"/>
                  </a:srgbClr>
                  <a:prstClr val="white"/>
                </a:duotone>
              </a:blip>
              <a:srcRect/>
              <a:stretch>
                <a:fillRect/>
              </a:stretch>
            </p:blipFill>
            <p:spPr bwMode="auto">
              <a:xfrm>
                <a:off x="9112257" y="5049670"/>
                <a:ext cx="585972" cy="636825"/>
              </a:xfrm>
              <a:prstGeom prst="rect">
                <a:avLst/>
              </a:prstGeom>
              <a:noFill/>
              <a:ln w="9525">
                <a:noFill/>
                <a:miter lim="800000"/>
                <a:headEnd/>
                <a:tailEnd/>
              </a:ln>
              <a:effectLst/>
            </p:spPr>
          </p:pic>
          <p:sp>
            <p:nvSpPr>
              <p:cNvPr id="18" name="Rectangle 99">
                <a:extLst>
                  <a:ext uri="{FF2B5EF4-FFF2-40B4-BE49-F238E27FC236}">
                    <a16:creationId xmlns:a16="http://schemas.microsoft.com/office/drawing/2014/main" id="{1AE161ED-A142-4375-8980-1E63AF1EAAC3}"/>
                  </a:ext>
                </a:extLst>
              </p:cNvPr>
              <p:cNvSpPr>
                <a:spLocks noChangeArrowheads="1"/>
              </p:cNvSpPr>
              <p:nvPr/>
            </p:nvSpPr>
            <p:spPr bwMode="auto">
              <a:xfrm>
                <a:off x="9543120" y="5542604"/>
                <a:ext cx="672144" cy="197316"/>
              </a:xfrm>
              <a:prstGeom prst="rect">
                <a:avLst/>
              </a:prstGeom>
              <a:noFill/>
              <a:ln w="9525">
                <a:noFill/>
                <a:miter lim="800000"/>
              </a:ln>
            </p:spPr>
            <p:txBody>
              <a:bodyPr wrap="square" lIns="67664" tIns="33829" rIns="67664" bIns="33829">
                <a:spAutoFit/>
              </a:bodyPr>
              <a:lstStyle/>
              <a:p>
                <a:pPr algn="ctr" defTabSz="685800" fontAlgn="auto">
                  <a:spcBef>
                    <a:spcPts val="0"/>
                  </a:spcBef>
                  <a:spcAft>
                    <a:spcPts val="0"/>
                  </a:spcAft>
                  <a:defRPr/>
                </a:pPr>
                <a:r>
                  <a:rPr lang="en-US" altLang="zh-CN" sz="700" kern="0" dirty="0">
                    <a:solidFill>
                      <a:srgbClr val="000000"/>
                    </a:solidFill>
                    <a:ea typeface="微软雅黑" panose="020B0503020204020204" pitchFamily="34" charset="-122"/>
                    <a:cs typeface="Calibri" panose="020F0502020204030204" pitchFamily="34" charset="0"/>
                  </a:rPr>
                  <a:t>5G NR</a:t>
                </a:r>
                <a:endParaRPr lang="zh-CN" altLang="en-US" sz="700" kern="0" dirty="0">
                  <a:solidFill>
                    <a:srgbClr val="000000"/>
                  </a:solidFill>
                  <a:ea typeface="微软雅黑" panose="020B0503020204020204" pitchFamily="34" charset="-122"/>
                  <a:cs typeface="Calibri" panose="020F0502020204030204" pitchFamily="34" charset="0"/>
                </a:endParaRPr>
              </a:p>
            </p:txBody>
          </p:sp>
          <p:pic>
            <p:nvPicPr>
              <p:cNvPr id="19" name="Picture 5">
                <a:extLst>
                  <a:ext uri="{FF2B5EF4-FFF2-40B4-BE49-F238E27FC236}">
                    <a16:creationId xmlns:a16="http://schemas.microsoft.com/office/drawing/2014/main" id="{A0F02F42-4F84-4AC2-AC21-13F249FFF376}"/>
                  </a:ext>
                </a:extLst>
              </p:cNvPr>
              <p:cNvPicPr>
                <a:picLocks noChangeAspect="1" noChangeArrowheads="1"/>
              </p:cNvPicPr>
              <p:nvPr/>
            </p:nvPicPr>
            <p:blipFill>
              <a:blip r:embed="rId2" cstate="print">
                <a:clrChange>
                  <a:clrFrom>
                    <a:srgbClr val="000000">
                      <a:alpha val="0"/>
                    </a:srgbClr>
                  </a:clrFrom>
                  <a:clrTo>
                    <a:srgbClr val="000000">
                      <a:alpha val="0"/>
                    </a:srgbClr>
                  </a:clrTo>
                </a:clrChange>
                <a:duotone>
                  <a:srgbClr val="008ED3">
                    <a:shade val="45000"/>
                    <a:satMod val="135000"/>
                  </a:srgbClr>
                  <a:prstClr val="white"/>
                </a:duotone>
              </a:blip>
              <a:srcRect/>
              <a:stretch>
                <a:fillRect/>
              </a:stretch>
            </p:blipFill>
            <p:spPr bwMode="auto">
              <a:xfrm>
                <a:off x="8461266" y="5099534"/>
                <a:ext cx="416761" cy="453044"/>
              </a:xfrm>
              <a:prstGeom prst="rect">
                <a:avLst/>
              </a:prstGeom>
              <a:noFill/>
              <a:ln w="9525">
                <a:noFill/>
                <a:miter lim="800000"/>
                <a:headEnd/>
                <a:tailEnd/>
              </a:ln>
              <a:effectLst/>
            </p:spPr>
          </p:pic>
          <p:pic>
            <p:nvPicPr>
              <p:cNvPr id="20" name="Picture 5">
                <a:extLst>
                  <a:ext uri="{FF2B5EF4-FFF2-40B4-BE49-F238E27FC236}">
                    <a16:creationId xmlns:a16="http://schemas.microsoft.com/office/drawing/2014/main" id="{2FD501B6-6E6D-42FB-BFAF-E328CA90B31C}"/>
                  </a:ext>
                </a:extLst>
              </p:cNvPr>
              <p:cNvPicPr>
                <a:picLocks noChangeAspect="1" noChangeArrowheads="1"/>
              </p:cNvPicPr>
              <p:nvPr/>
            </p:nvPicPr>
            <p:blipFill>
              <a:blip r:embed="rId2" cstate="print">
                <a:clrChange>
                  <a:clrFrom>
                    <a:srgbClr val="000000">
                      <a:alpha val="0"/>
                    </a:srgbClr>
                  </a:clrFrom>
                  <a:clrTo>
                    <a:srgbClr val="000000">
                      <a:alpha val="0"/>
                    </a:srgbClr>
                  </a:clrTo>
                </a:clrChange>
                <a:duotone>
                  <a:srgbClr val="008ED3">
                    <a:shade val="45000"/>
                    <a:satMod val="135000"/>
                  </a:srgbClr>
                  <a:prstClr val="white"/>
                </a:duotone>
              </a:blip>
              <a:srcRect/>
              <a:stretch>
                <a:fillRect/>
              </a:stretch>
            </p:blipFill>
            <p:spPr bwMode="auto">
              <a:xfrm>
                <a:off x="7820457" y="4940683"/>
                <a:ext cx="416761" cy="453044"/>
              </a:xfrm>
              <a:prstGeom prst="rect">
                <a:avLst/>
              </a:prstGeom>
              <a:noFill/>
              <a:ln w="9525">
                <a:noFill/>
                <a:miter lim="800000"/>
                <a:headEnd/>
                <a:tailEnd/>
              </a:ln>
              <a:effectLst/>
            </p:spPr>
          </p:pic>
          <p:sp>
            <p:nvSpPr>
              <p:cNvPr id="21" name="Rectangle 99">
                <a:extLst>
                  <a:ext uri="{FF2B5EF4-FFF2-40B4-BE49-F238E27FC236}">
                    <a16:creationId xmlns:a16="http://schemas.microsoft.com/office/drawing/2014/main" id="{23463816-DB57-4449-920B-15D38B210307}"/>
                  </a:ext>
                </a:extLst>
              </p:cNvPr>
              <p:cNvSpPr>
                <a:spLocks noChangeArrowheads="1"/>
              </p:cNvSpPr>
              <p:nvPr/>
            </p:nvSpPr>
            <p:spPr bwMode="auto">
              <a:xfrm>
                <a:off x="7531388" y="5331042"/>
                <a:ext cx="672144" cy="197316"/>
              </a:xfrm>
              <a:prstGeom prst="rect">
                <a:avLst/>
              </a:prstGeom>
              <a:noFill/>
              <a:ln w="9525">
                <a:noFill/>
                <a:miter lim="800000"/>
              </a:ln>
            </p:spPr>
            <p:txBody>
              <a:bodyPr wrap="square" lIns="67664" tIns="33829" rIns="67664" bIns="33829">
                <a:spAutoFit/>
              </a:bodyPr>
              <a:lstStyle/>
              <a:p>
                <a:pPr algn="ctr" defTabSz="685800" fontAlgn="auto">
                  <a:spcBef>
                    <a:spcPts val="0"/>
                  </a:spcBef>
                  <a:spcAft>
                    <a:spcPts val="0"/>
                  </a:spcAft>
                  <a:defRPr/>
                </a:pPr>
                <a:r>
                  <a:rPr lang="en-US" altLang="zh-CN" sz="700" kern="0" dirty="0">
                    <a:solidFill>
                      <a:srgbClr val="000000"/>
                    </a:solidFill>
                    <a:ea typeface="微软雅黑" panose="020B0503020204020204" pitchFamily="34" charset="-122"/>
                    <a:cs typeface="Calibri" panose="020F0502020204030204" pitchFamily="34" charset="0"/>
                  </a:rPr>
                  <a:t>5G NR</a:t>
                </a:r>
                <a:endParaRPr lang="zh-CN" altLang="en-US" sz="700" kern="0" dirty="0">
                  <a:solidFill>
                    <a:srgbClr val="000000"/>
                  </a:solidFill>
                  <a:ea typeface="微软雅黑" panose="020B0503020204020204" pitchFamily="34" charset="-122"/>
                  <a:cs typeface="Calibri" panose="020F0502020204030204" pitchFamily="34" charset="0"/>
                </a:endParaRPr>
              </a:p>
            </p:txBody>
          </p:sp>
          <p:grpSp>
            <p:nvGrpSpPr>
              <p:cNvPr id="23" name="组合 194">
                <a:extLst>
                  <a:ext uri="{FF2B5EF4-FFF2-40B4-BE49-F238E27FC236}">
                    <a16:creationId xmlns:a16="http://schemas.microsoft.com/office/drawing/2014/main" id="{2B4FEA15-4299-4205-8CFB-7BB4E70FD14D}"/>
                  </a:ext>
                </a:extLst>
              </p:cNvPr>
              <p:cNvGrpSpPr/>
              <p:nvPr/>
            </p:nvGrpSpPr>
            <p:grpSpPr>
              <a:xfrm>
                <a:off x="8924247" y="3923855"/>
                <a:ext cx="1328791" cy="734744"/>
                <a:chOff x="3465710" y="2748599"/>
                <a:chExt cx="1077098" cy="654725"/>
              </a:xfrm>
            </p:grpSpPr>
            <p:grpSp>
              <p:nvGrpSpPr>
                <p:cNvPr id="44" name="组合 184">
                  <a:extLst>
                    <a:ext uri="{FF2B5EF4-FFF2-40B4-BE49-F238E27FC236}">
                      <a16:creationId xmlns:a16="http://schemas.microsoft.com/office/drawing/2014/main" id="{27EA4982-F917-435E-8EBF-0B471B4FAC07}"/>
                    </a:ext>
                  </a:extLst>
                </p:cNvPr>
                <p:cNvGrpSpPr/>
                <p:nvPr/>
              </p:nvGrpSpPr>
              <p:grpSpPr>
                <a:xfrm>
                  <a:off x="3465710" y="3204779"/>
                  <a:ext cx="1077098" cy="198545"/>
                  <a:chOff x="1129569" y="2483562"/>
                  <a:chExt cx="641832" cy="118311"/>
                </a:xfrm>
              </p:grpSpPr>
              <p:pic>
                <p:nvPicPr>
                  <p:cNvPr id="49" name="图片 185" descr="20200526-02">
                    <a:extLst>
                      <a:ext uri="{FF2B5EF4-FFF2-40B4-BE49-F238E27FC236}">
                        <a16:creationId xmlns:a16="http://schemas.microsoft.com/office/drawing/2014/main" id="{2322CC01-BEA3-4D51-9EC7-D98BED8929D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493" b="86019" l="1029" r="98543"/>
                            </a14:imgEffect>
                          </a14:imgLayer>
                        </a14:imgProps>
                      </a:ext>
                    </a:extLst>
                  </a:blip>
                  <a:srcRect l="778" t="11549" r="1326" b="13595"/>
                  <a:stretch>
                    <a:fillRect/>
                  </a:stretch>
                </p:blipFill>
                <p:spPr>
                  <a:xfrm>
                    <a:off x="1129569" y="2483562"/>
                    <a:ext cx="641832" cy="118311"/>
                  </a:xfrm>
                  <a:prstGeom prst="rect">
                    <a:avLst/>
                  </a:prstGeom>
                </p:spPr>
              </p:pic>
              <p:sp>
                <p:nvSpPr>
                  <p:cNvPr id="51" name="文本框 186">
                    <a:extLst>
                      <a:ext uri="{FF2B5EF4-FFF2-40B4-BE49-F238E27FC236}">
                        <a16:creationId xmlns:a16="http://schemas.microsoft.com/office/drawing/2014/main" id="{9621BC48-5AA5-4F12-8100-E886BF6EA97B}"/>
                      </a:ext>
                    </a:extLst>
                  </p:cNvPr>
                  <p:cNvSpPr txBox="1"/>
                  <p:nvPr/>
                </p:nvSpPr>
                <p:spPr>
                  <a:xfrm>
                    <a:off x="1445778" y="2489944"/>
                    <a:ext cx="235232" cy="50854"/>
                  </a:xfrm>
                  <a:prstGeom prst="rect">
                    <a:avLst/>
                  </a:prstGeom>
                  <a:noFill/>
                </p:spPr>
                <p:txBody>
                  <a:bodyPr wrap="square" lIns="0" tIns="0" rIns="0" bIns="0" rtlCol="0" anchor="ctr">
                    <a:spAutoFit/>
                  </a:bodyPr>
                  <a:lstStyle/>
                  <a:p>
                    <a:pPr algn="ctr" defTabSz="457200" fontAlgn="auto">
                      <a:spcBef>
                        <a:spcPts val="0"/>
                      </a:spcBef>
                      <a:spcAft>
                        <a:spcPts val="0"/>
                      </a:spcAft>
                      <a:buFontTx/>
                      <a:buNone/>
                      <a:defRPr/>
                    </a:pPr>
                    <a:r>
                      <a:rPr lang="en-US" altLang="zh-CN" sz="600" b="1" kern="0" dirty="0">
                        <a:solidFill>
                          <a:srgbClr val="C00000"/>
                        </a:solidFill>
                        <a:latin typeface="Calibri" panose="020F0502020204030204"/>
                        <a:ea typeface="微软雅黑" panose="020B0503020204020204" pitchFamily="34" charset="-122"/>
                      </a:rPr>
                      <a:t>VGCd1</a:t>
                    </a:r>
                  </a:p>
                </p:txBody>
              </p:sp>
            </p:grpSp>
            <p:grpSp>
              <p:nvGrpSpPr>
                <p:cNvPr id="45" name="组合 189">
                  <a:extLst>
                    <a:ext uri="{FF2B5EF4-FFF2-40B4-BE49-F238E27FC236}">
                      <a16:creationId xmlns:a16="http://schemas.microsoft.com/office/drawing/2014/main" id="{3BEF37A4-0622-491A-8FCF-FBB148A474EA}"/>
                    </a:ext>
                  </a:extLst>
                </p:cNvPr>
                <p:cNvGrpSpPr/>
                <p:nvPr/>
              </p:nvGrpSpPr>
              <p:grpSpPr>
                <a:xfrm>
                  <a:off x="3746044" y="2748599"/>
                  <a:ext cx="739179" cy="443286"/>
                  <a:chOff x="3535771" y="2269824"/>
                  <a:chExt cx="570121" cy="341902"/>
                </a:xfrm>
              </p:grpSpPr>
              <p:sp>
                <p:nvSpPr>
                  <p:cNvPr id="46" name="Freeform 6">
                    <a:extLst>
                      <a:ext uri="{FF2B5EF4-FFF2-40B4-BE49-F238E27FC236}">
                        <a16:creationId xmlns:a16="http://schemas.microsoft.com/office/drawing/2014/main" id="{5CA6F7E9-E30D-4711-8A5B-19EF04340EA4}"/>
                      </a:ext>
                    </a:extLst>
                  </p:cNvPr>
                  <p:cNvSpPr/>
                  <p:nvPr/>
                </p:nvSpPr>
                <p:spPr bwMode="auto">
                  <a:xfrm>
                    <a:off x="3535771" y="2269824"/>
                    <a:ext cx="570121" cy="341902"/>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1" fmla="*/ 8448 w 10000"/>
                      <a:gd name="connsiteY0-2" fmla="*/ 9807 h 10000"/>
                      <a:gd name="connsiteX1-3" fmla="*/ 1220 w 10000"/>
                      <a:gd name="connsiteY1-4" fmla="*/ 9711 h 10000"/>
                      <a:gd name="connsiteX2-5" fmla="*/ 199 w 10000"/>
                      <a:gd name="connsiteY2-6" fmla="*/ 6988 h 10000"/>
                      <a:gd name="connsiteX3-7" fmla="*/ 1470 w 10000"/>
                      <a:gd name="connsiteY3-8" fmla="*/ 4211 h 10000"/>
                      <a:gd name="connsiteX4-9" fmla="*/ 3806 w 10000"/>
                      <a:gd name="connsiteY4-10" fmla="*/ 627 h 10000"/>
                      <a:gd name="connsiteX5-11" fmla="*/ 6684 w 10000"/>
                      <a:gd name="connsiteY5-12" fmla="*/ 2940 h 10000"/>
                      <a:gd name="connsiteX6-13" fmla="*/ 8621 w 10000"/>
                      <a:gd name="connsiteY6-14" fmla="*/ 2867 h 10000"/>
                      <a:gd name="connsiteX7-15" fmla="*/ 9353 w 10000"/>
                      <a:gd name="connsiteY7-16" fmla="*/ 5815 h 10000"/>
                      <a:gd name="connsiteX8-17" fmla="*/ 9841 w 10000"/>
                      <a:gd name="connsiteY8-18" fmla="*/ 8096 h 10000"/>
                      <a:gd name="connsiteX9-19" fmla="*/ 8448 w 10000"/>
                      <a:gd name="connsiteY9-20" fmla="*/ 9807 h 10000"/>
                      <a:gd name="connsiteX0-21" fmla="*/ 8448 w 10000"/>
                      <a:gd name="connsiteY0-22" fmla="*/ 9807 h 10000"/>
                      <a:gd name="connsiteX1-23" fmla="*/ 1220 w 10000"/>
                      <a:gd name="connsiteY1-24" fmla="*/ 9711 h 10000"/>
                      <a:gd name="connsiteX2-25" fmla="*/ 199 w 10000"/>
                      <a:gd name="connsiteY2-26" fmla="*/ 6988 h 10000"/>
                      <a:gd name="connsiteX3-27" fmla="*/ 1638 w 10000"/>
                      <a:gd name="connsiteY3-28" fmla="*/ 4336 h 10000"/>
                      <a:gd name="connsiteX4-29" fmla="*/ 3806 w 10000"/>
                      <a:gd name="connsiteY4-30" fmla="*/ 627 h 10000"/>
                      <a:gd name="connsiteX5-31" fmla="*/ 6684 w 10000"/>
                      <a:gd name="connsiteY5-32" fmla="*/ 2940 h 10000"/>
                      <a:gd name="connsiteX6-33" fmla="*/ 8621 w 10000"/>
                      <a:gd name="connsiteY6-34" fmla="*/ 2867 h 10000"/>
                      <a:gd name="connsiteX7-35" fmla="*/ 9353 w 10000"/>
                      <a:gd name="connsiteY7-36" fmla="*/ 5815 h 10000"/>
                      <a:gd name="connsiteX8-37" fmla="*/ 9841 w 10000"/>
                      <a:gd name="connsiteY8-38" fmla="*/ 8096 h 10000"/>
                      <a:gd name="connsiteX9-39" fmla="*/ 8448 w 10000"/>
                      <a:gd name="connsiteY9-40" fmla="*/ 9807 h 10000"/>
                      <a:gd name="connsiteX0-41" fmla="*/ 8448 w 10000"/>
                      <a:gd name="connsiteY0-42" fmla="*/ 9807 h 10000"/>
                      <a:gd name="connsiteX1-43" fmla="*/ 1220 w 10000"/>
                      <a:gd name="connsiteY1-44" fmla="*/ 9711 h 10000"/>
                      <a:gd name="connsiteX2-45" fmla="*/ 199 w 10000"/>
                      <a:gd name="connsiteY2-46" fmla="*/ 6988 h 10000"/>
                      <a:gd name="connsiteX3-47" fmla="*/ 1638 w 10000"/>
                      <a:gd name="connsiteY3-48" fmla="*/ 4336 h 10000"/>
                      <a:gd name="connsiteX4-49" fmla="*/ 3806 w 10000"/>
                      <a:gd name="connsiteY4-50" fmla="*/ 627 h 10000"/>
                      <a:gd name="connsiteX5-51" fmla="*/ 6684 w 10000"/>
                      <a:gd name="connsiteY5-52" fmla="*/ 2940 h 10000"/>
                      <a:gd name="connsiteX6-53" fmla="*/ 8621 w 10000"/>
                      <a:gd name="connsiteY6-54" fmla="*/ 2867 h 10000"/>
                      <a:gd name="connsiteX7-55" fmla="*/ 9054 w 10000"/>
                      <a:gd name="connsiteY7-56" fmla="*/ 5692 h 10000"/>
                      <a:gd name="connsiteX8-57" fmla="*/ 9841 w 10000"/>
                      <a:gd name="connsiteY8-58" fmla="*/ 8096 h 10000"/>
                      <a:gd name="connsiteX9-59" fmla="*/ 8448 w 10000"/>
                      <a:gd name="connsiteY9-60" fmla="*/ 980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008ED3">
                      <a:lumMod val="20000"/>
                      <a:lumOff val="80000"/>
                    </a:srgbClr>
                  </a:solidFill>
                  <a:ln w="12700" cap="flat" cmpd="sng" algn="ctr">
                    <a:noFill/>
                    <a:prstDash val="solid"/>
                  </a:ln>
                  <a:effectLst>
                    <a:outerShdw blurRad="50800" dist="38100" dir="2700000" algn="tl" rotWithShape="0">
                      <a:prstClr val="black">
                        <a:alpha val="40000"/>
                      </a:prstClr>
                    </a:outerShdw>
                  </a:effectLst>
                </p:spPr>
                <p:txBody>
                  <a:bodyPr vert="horz" wrap="square" lIns="26324" tIns="62184" rIns="26324" bIns="0" numCol="1" anchor="ctr" anchorCtr="0" compatLnSpc="1"/>
                  <a:lstStyle/>
                  <a:p>
                    <a:pPr algn="ctr" defTabSz="514350" fontAlgn="auto">
                      <a:spcBef>
                        <a:spcPts val="0"/>
                      </a:spcBef>
                      <a:spcAft>
                        <a:spcPts val="0"/>
                      </a:spcAft>
                      <a:buFontTx/>
                      <a:buNone/>
                      <a:defRPr/>
                    </a:pPr>
                    <a:endParaRPr lang="zh-CN" altLang="en-US" sz="700" b="1" kern="0" dirty="0">
                      <a:solidFill>
                        <a:srgbClr val="000000"/>
                      </a:solidFill>
                      <a:latin typeface="Calibri" panose="020F0502020204030204"/>
                      <a:ea typeface="微软雅黑" panose="020B0503020204020204" pitchFamily="34" charset="-122"/>
                      <a:cs typeface="Calibri" panose="020F0502020204030204" pitchFamily="34" charset="0"/>
                    </a:endParaRPr>
                  </a:p>
                </p:txBody>
              </p:sp>
              <p:sp>
                <p:nvSpPr>
                  <p:cNvPr id="47" name="圆角矩形 141">
                    <a:extLst>
                      <a:ext uri="{FF2B5EF4-FFF2-40B4-BE49-F238E27FC236}">
                        <a16:creationId xmlns:a16="http://schemas.microsoft.com/office/drawing/2014/main" id="{77538456-CA79-4D67-96B3-DB63CE7DDA04}"/>
                      </a:ext>
                    </a:extLst>
                  </p:cNvPr>
                  <p:cNvSpPr/>
                  <p:nvPr/>
                </p:nvSpPr>
                <p:spPr>
                  <a:xfrm>
                    <a:off x="3705675" y="2352890"/>
                    <a:ext cx="253417" cy="119918"/>
                  </a:xfrm>
                  <a:prstGeom prst="roundRect">
                    <a:avLst>
                      <a:gd name="adj" fmla="val 11973"/>
                    </a:avLst>
                  </a:prstGeom>
                  <a:solidFill>
                    <a:srgbClr val="008ED3"/>
                  </a:solidFill>
                  <a:ln w="12700" cap="flat" cmpd="sng" algn="ctr">
                    <a:noFill/>
                    <a:prstDash val="solid"/>
                  </a:ln>
                  <a:effectLst>
                    <a:outerShdw blurRad="40000" dist="23000" dir="5400000" rotWithShape="0">
                      <a:srgbClr val="000000">
                        <a:alpha val="35000"/>
                      </a:srgbClr>
                    </a:outerShdw>
                  </a:effectLst>
                </p:spPr>
                <p:txBody>
                  <a:bodyPr lIns="0" tIns="0" rIns="0" bIns="0" rtlCol="0" anchor="ctr"/>
                  <a:lstStyle/>
                  <a:p>
                    <a:pPr algn="ctr" defTabSz="685800" fontAlgn="auto">
                      <a:spcBef>
                        <a:spcPts val="0"/>
                      </a:spcBef>
                      <a:spcAft>
                        <a:spcPts val="0"/>
                      </a:spcAft>
                      <a:buFontTx/>
                      <a:buNone/>
                      <a:defRPr/>
                    </a:pPr>
                    <a:r>
                      <a:rPr lang="en-US" altLang="zh-CN" sz="700" b="1" kern="0" dirty="0">
                        <a:solidFill>
                          <a:srgbClr val="FFFFFF"/>
                        </a:solidFill>
                        <a:latin typeface="Calibri" panose="020F0502020204030204"/>
                        <a:ea typeface="微软雅黑" panose="020B0503020204020204" pitchFamily="34" charset="-122"/>
                        <a:cs typeface="Arial" panose="020B0604020202020204" pitchFamily="34" charset="0"/>
                      </a:rPr>
                      <a:t>LMF</a:t>
                    </a:r>
                  </a:p>
                </p:txBody>
              </p:sp>
              <p:sp>
                <p:nvSpPr>
                  <p:cNvPr id="48" name="TextBox 312">
                    <a:extLst>
                      <a:ext uri="{FF2B5EF4-FFF2-40B4-BE49-F238E27FC236}">
                        <a16:creationId xmlns:a16="http://schemas.microsoft.com/office/drawing/2014/main" id="{4A7FA4FB-C2B1-4C0A-9C53-AA485D6C7706}"/>
                      </a:ext>
                    </a:extLst>
                  </p:cNvPr>
                  <p:cNvSpPr txBox="1"/>
                  <p:nvPr/>
                </p:nvSpPr>
                <p:spPr>
                  <a:xfrm>
                    <a:off x="3583226" y="2486773"/>
                    <a:ext cx="482652" cy="98415"/>
                  </a:xfrm>
                  <a:prstGeom prst="roundRect">
                    <a:avLst>
                      <a:gd name="adj" fmla="val 10676"/>
                    </a:avLst>
                  </a:prstGeom>
                  <a:solidFill>
                    <a:srgbClr val="44546A"/>
                  </a:solidFill>
                </p:spPr>
                <p:txBody>
                  <a:bodyPr wrap="square" lIns="0" tIns="7200" rIns="0" bIns="7200" rtlCol="0" anchor="ctr">
                    <a:noAutofit/>
                  </a:bodyPr>
                  <a:lstStyle/>
                  <a:p>
                    <a:pPr algn="ctr" defTabSz="685800" fontAlgn="auto">
                      <a:spcBef>
                        <a:spcPts val="0"/>
                      </a:spcBef>
                      <a:spcAft>
                        <a:spcPts val="0"/>
                      </a:spcAft>
                      <a:buFontTx/>
                      <a:buNone/>
                      <a:defRPr/>
                    </a:pPr>
                    <a:r>
                      <a:rPr lang="en-US" altLang="zh-CN" sz="700" b="1" kern="0" dirty="0" err="1">
                        <a:solidFill>
                          <a:srgbClr val="FFFFFF"/>
                        </a:solidFill>
                        <a:latin typeface="Calibri" panose="020F0502020204030204"/>
                        <a:ea typeface="微软雅黑" panose="020B0503020204020204" pitchFamily="34" charset="-122"/>
                        <a:cs typeface="Arial" panose="020B0604020202020204" pitchFamily="34" charset="0"/>
                      </a:rPr>
                      <a:t>NodeEngine</a:t>
                    </a:r>
                    <a:endParaRPr lang="en-US" altLang="zh-CN" sz="700" b="1" kern="0" dirty="0">
                      <a:solidFill>
                        <a:srgbClr val="FFFFFF"/>
                      </a:solidFill>
                      <a:latin typeface="Calibri" panose="020F0502020204030204"/>
                      <a:ea typeface="微软雅黑" panose="020B0503020204020204" pitchFamily="34" charset="-122"/>
                      <a:cs typeface="Arial" panose="020B0604020202020204" pitchFamily="34" charset="0"/>
                    </a:endParaRPr>
                  </a:p>
                </p:txBody>
              </p:sp>
            </p:grpSp>
          </p:grpSp>
          <p:cxnSp>
            <p:nvCxnSpPr>
              <p:cNvPr id="24" name="肘形连接符 113">
                <a:extLst>
                  <a:ext uri="{FF2B5EF4-FFF2-40B4-BE49-F238E27FC236}">
                    <a16:creationId xmlns:a16="http://schemas.microsoft.com/office/drawing/2014/main" id="{1CA5F97D-B56A-4907-8191-0D4FB092DEDF}"/>
                  </a:ext>
                </a:extLst>
              </p:cNvPr>
              <p:cNvCxnSpPr/>
              <p:nvPr/>
            </p:nvCxnSpPr>
            <p:spPr bwMode="auto">
              <a:xfrm flipV="1">
                <a:off x="8095425" y="4646489"/>
                <a:ext cx="990198" cy="684552"/>
              </a:xfrm>
              <a:prstGeom prst="curvedConnector3">
                <a:avLst>
                  <a:gd name="adj1" fmla="val 50079"/>
                </a:avLst>
              </a:prstGeom>
              <a:solidFill>
                <a:srgbClr val="00A651"/>
              </a:solidFill>
              <a:ln w="12700" cap="flat" cmpd="sng" algn="ctr">
                <a:solidFill>
                  <a:schemeClr val="accent1"/>
                </a:solidFill>
                <a:prstDash val="solid"/>
                <a:round/>
                <a:headEnd type="none" w="med" len="med"/>
                <a:tailEnd type="none" w="med" len="med"/>
              </a:ln>
            </p:spPr>
          </p:cxnSp>
          <p:sp>
            <p:nvSpPr>
              <p:cNvPr id="25" name="Freeform 107">
                <a:extLst>
                  <a:ext uri="{FF2B5EF4-FFF2-40B4-BE49-F238E27FC236}">
                    <a16:creationId xmlns:a16="http://schemas.microsoft.com/office/drawing/2014/main" id="{0D69E8AE-B39B-451D-AD63-D2D66E8D450C}"/>
                  </a:ext>
                </a:extLst>
              </p:cNvPr>
              <p:cNvSpPr/>
              <p:nvPr/>
            </p:nvSpPr>
            <p:spPr bwMode="auto">
              <a:xfrm rot="18526813" flipH="1">
                <a:off x="8447631" y="5591728"/>
                <a:ext cx="376112" cy="115157"/>
              </a:xfrm>
              <a:custGeom>
                <a:avLst/>
                <a:gdLst>
                  <a:gd name="T0" fmla="*/ 2147483647 w 138"/>
                  <a:gd name="T1" fmla="*/ 0 h 405"/>
                  <a:gd name="T2" fmla="*/ 0 w 138"/>
                  <a:gd name="T3" fmla="*/ 2147483647 h 405"/>
                  <a:gd name="T4" fmla="*/ 2147483647 w 138"/>
                  <a:gd name="T5" fmla="*/ 2147483647 h 405"/>
                  <a:gd name="T6" fmla="*/ 2147483647 w 138"/>
                  <a:gd name="T7" fmla="*/ 2147483647 h 405"/>
                  <a:gd name="T8" fmla="*/ 2147483647 w 138"/>
                  <a:gd name="T9" fmla="*/ 2147483647 h 405"/>
                  <a:gd name="T10" fmla="*/ 2147483647 w 138"/>
                  <a:gd name="T11" fmla="*/ 2147483647 h 405"/>
                  <a:gd name="T12" fmla="*/ 2147483647 w 138"/>
                  <a:gd name="T13" fmla="*/ 0 h 405"/>
                  <a:gd name="T14" fmla="*/ 0 60000 65536"/>
                  <a:gd name="T15" fmla="*/ 0 60000 65536"/>
                  <a:gd name="T16" fmla="*/ 0 60000 65536"/>
                  <a:gd name="T17" fmla="*/ 0 60000 65536"/>
                  <a:gd name="T18" fmla="*/ 0 60000 65536"/>
                  <a:gd name="T19" fmla="*/ 0 60000 65536"/>
                  <a:gd name="T20" fmla="*/ 0 60000 65536"/>
                  <a:gd name="T21" fmla="*/ 0 w 138"/>
                  <a:gd name="T22" fmla="*/ 0 h 405"/>
                  <a:gd name="T23" fmla="*/ 138 w 138"/>
                  <a:gd name="T24" fmla="*/ 405 h 405"/>
                  <a:gd name="connsiteX0" fmla="*/ 7101 w 10000"/>
                  <a:gd name="connsiteY0" fmla="*/ 0 h 8850"/>
                  <a:gd name="connsiteX1" fmla="*/ 0 w 10000"/>
                  <a:gd name="connsiteY1" fmla="*/ 5654 h 8850"/>
                  <a:gd name="connsiteX2" fmla="*/ 5072 w 10000"/>
                  <a:gd name="connsiteY2" fmla="*/ 5654 h 8850"/>
                  <a:gd name="connsiteX3" fmla="*/ 4524 w 10000"/>
                  <a:gd name="connsiteY3" fmla="*/ 8850 h 8850"/>
                  <a:gd name="connsiteX4" fmla="*/ 10000 w 10000"/>
                  <a:gd name="connsiteY4" fmla="*/ 4444 h 8850"/>
                  <a:gd name="connsiteX5" fmla="*/ 4928 w 10000"/>
                  <a:gd name="connsiteY5" fmla="*/ 4444 h 8850"/>
                  <a:gd name="connsiteX6" fmla="*/ 7101 w 10000"/>
                  <a:gd name="connsiteY6" fmla="*/ 0 h 8850"/>
                  <a:gd name="connsiteX0-1" fmla="*/ 6176 w 10000"/>
                  <a:gd name="connsiteY0-2" fmla="*/ 0 h 9124"/>
                  <a:gd name="connsiteX1-3" fmla="*/ 0 w 10000"/>
                  <a:gd name="connsiteY1-4" fmla="*/ 5513 h 9124"/>
                  <a:gd name="connsiteX2-5" fmla="*/ 5072 w 10000"/>
                  <a:gd name="connsiteY2-6" fmla="*/ 5513 h 9124"/>
                  <a:gd name="connsiteX3-7" fmla="*/ 4524 w 10000"/>
                  <a:gd name="connsiteY3-8" fmla="*/ 9124 h 9124"/>
                  <a:gd name="connsiteX4-9" fmla="*/ 10000 w 10000"/>
                  <a:gd name="connsiteY4-10" fmla="*/ 4145 h 9124"/>
                  <a:gd name="connsiteX5-11" fmla="*/ 4928 w 10000"/>
                  <a:gd name="connsiteY5-12" fmla="*/ 4145 h 9124"/>
                  <a:gd name="connsiteX6-13" fmla="*/ 6176 w 10000"/>
                  <a:gd name="connsiteY6-14" fmla="*/ 0 h 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9124">
                    <a:moveTo>
                      <a:pt x="6176" y="0"/>
                    </a:moveTo>
                    <a:lnTo>
                      <a:pt x="0" y="5513"/>
                    </a:lnTo>
                    <a:lnTo>
                      <a:pt x="5072" y="5513"/>
                    </a:lnTo>
                    <a:cubicBezTo>
                      <a:pt x="4889" y="6716"/>
                      <a:pt x="4707" y="7921"/>
                      <a:pt x="4524" y="9124"/>
                    </a:cubicBezTo>
                    <a:lnTo>
                      <a:pt x="10000" y="4145"/>
                    </a:lnTo>
                    <a:lnTo>
                      <a:pt x="4928" y="4145"/>
                    </a:lnTo>
                    <a:lnTo>
                      <a:pt x="6176" y="0"/>
                    </a:lnTo>
                    <a:close/>
                  </a:path>
                </a:pathLst>
              </a:custGeom>
              <a:solidFill>
                <a:srgbClr val="00B050"/>
              </a:solidFill>
              <a:ln w="9525">
                <a:noFill/>
                <a:round/>
              </a:ln>
            </p:spPr>
            <p:txBody>
              <a:bodyPr rot="10800000" lIns="68523" tIns="34260" rIns="68523" bIns="34260"/>
              <a:lstStyle/>
              <a:p>
                <a:pPr algn="ctr" defTabSz="456565" eaLnBrk="0" fontAlgn="auto" hangingPunct="0">
                  <a:spcBef>
                    <a:spcPts val="0"/>
                  </a:spcBef>
                  <a:spcAft>
                    <a:spcPts val="0"/>
                  </a:spcAft>
                  <a:buFontTx/>
                  <a:buNone/>
                  <a:defRPr/>
                </a:pPr>
                <a:endParaRPr lang="en-US" altLang="zh-CN" sz="1900" kern="0" dirty="0">
                  <a:solidFill>
                    <a:srgbClr val="000000"/>
                  </a:solidFill>
                  <a:latin typeface="Calibri" panose="020F0502020204030204"/>
                  <a:ea typeface="微软雅黑" panose="020B0503020204020204" pitchFamily="34" charset="-122"/>
                </a:endParaRPr>
              </a:p>
            </p:txBody>
          </p:sp>
          <p:grpSp>
            <p:nvGrpSpPr>
              <p:cNvPr id="26" name="组合 241">
                <a:extLst>
                  <a:ext uri="{FF2B5EF4-FFF2-40B4-BE49-F238E27FC236}">
                    <a16:creationId xmlns:a16="http://schemas.microsoft.com/office/drawing/2014/main" id="{8A30A0D8-9AC9-488C-8A76-E14E996280D5}"/>
                  </a:ext>
                </a:extLst>
              </p:cNvPr>
              <p:cNvGrpSpPr/>
              <p:nvPr/>
            </p:nvGrpSpPr>
            <p:grpSpPr>
              <a:xfrm>
                <a:off x="8337379" y="5930215"/>
                <a:ext cx="358008" cy="331235"/>
                <a:chOff x="183859" y="4150392"/>
                <a:chExt cx="262810" cy="267125"/>
              </a:xfrm>
            </p:grpSpPr>
            <p:pic>
              <p:nvPicPr>
                <p:cNvPr id="37" name="图片 242" descr="人蓝.wmf">
                  <a:extLst>
                    <a:ext uri="{FF2B5EF4-FFF2-40B4-BE49-F238E27FC236}">
                      <a16:creationId xmlns:a16="http://schemas.microsoft.com/office/drawing/2014/main" id="{567A4A36-26BA-43DA-8108-CCA11F860C2D}"/>
                    </a:ext>
                  </a:extLst>
                </p:cNvPr>
                <p:cNvPicPr>
                  <a:picLocks noChangeAspect="1"/>
                </p:cNvPicPr>
                <p:nvPr/>
              </p:nvPicPr>
              <p:blipFill>
                <a:blip r:embed="rId5">
                  <a:duotone>
                    <a:schemeClr val="accent6">
                      <a:shade val="45000"/>
                      <a:satMod val="135000"/>
                    </a:schemeClr>
                    <a:prstClr val="white"/>
                  </a:duotone>
                </a:blip>
                <a:stretch>
                  <a:fillRect/>
                </a:stretch>
              </p:blipFill>
              <p:spPr>
                <a:xfrm>
                  <a:off x="183859" y="4197920"/>
                  <a:ext cx="212397" cy="219597"/>
                </a:xfrm>
                <a:prstGeom prst="rect">
                  <a:avLst/>
                </a:prstGeom>
              </p:spPr>
            </p:pic>
            <p:grpSp>
              <p:nvGrpSpPr>
                <p:cNvPr id="38" name="组合 243">
                  <a:extLst>
                    <a:ext uri="{FF2B5EF4-FFF2-40B4-BE49-F238E27FC236}">
                      <a16:creationId xmlns:a16="http://schemas.microsoft.com/office/drawing/2014/main" id="{800BDB54-8EAD-4475-BFA5-2DD15B35CEB6}"/>
                    </a:ext>
                  </a:extLst>
                </p:cNvPr>
                <p:cNvGrpSpPr/>
                <p:nvPr/>
              </p:nvGrpSpPr>
              <p:grpSpPr>
                <a:xfrm>
                  <a:off x="336618" y="4150392"/>
                  <a:ext cx="110051" cy="212187"/>
                  <a:chOff x="3699502" y="1905407"/>
                  <a:chExt cx="282059" cy="494337"/>
                </a:xfrm>
                <a:solidFill>
                  <a:srgbClr val="8DB273"/>
                </a:solidFill>
              </p:grpSpPr>
              <p:sp>
                <p:nvSpPr>
                  <p:cNvPr id="39" name="Freeform 182">
                    <a:extLst>
                      <a:ext uri="{FF2B5EF4-FFF2-40B4-BE49-F238E27FC236}">
                        <a16:creationId xmlns:a16="http://schemas.microsoft.com/office/drawing/2014/main" id="{A4F1D051-44C4-4EC7-8026-AD0546D1A89E}"/>
                      </a:ext>
                    </a:extLst>
                  </p:cNvPr>
                  <p:cNvSpPr>
                    <a:spLocks noEditPoints="1"/>
                  </p:cNvSpPr>
                  <p:nvPr/>
                </p:nvSpPr>
                <p:spPr bwMode="auto">
                  <a:xfrm>
                    <a:off x="3699502" y="1905407"/>
                    <a:ext cx="282059" cy="494337"/>
                  </a:xfrm>
                  <a:custGeom>
                    <a:avLst/>
                    <a:gdLst>
                      <a:gd name="T0" fmla="*/ 83 w 96"/>
                      <a:gd name="T1" fmla="*/ 0 h 168"/>
                      <a:gd name="T2" fmla="*/ 12 w 96"/>
                      <a:gd name="T3" fmla="*/ 0 h 168"/>
                      <a:gd name="T4" fmla="*/ 0 w 96"/>
                      <a:gd name="T5" fmla="*/ 12 h 168"/>
                      <a:gd name="T6" fmla="*/ 0 w 96"/>
                      <a:gd name="T7" fmla="*/ 156 h 168"/>
                      <a:gd name="T8" fmla="*/ 12 w 96"/>
                      <a:gd name="T9" fmla="*/ 168 h 168"/>
                      <a:gd name="T10" fmla="*/ 83 w 96"/>
                      <a:gd name="T11" fmla="*/ 168 h 168"/>
                      <a:gd name="T12" fmla="*/ 96 w 96"/>
                      <a:gd name="T13" fmla="*/ 156 h 168"/>
                      <a:gd name="T14" fmla="*/ 96 w 96"/>
                      <a:gd name="T15" fmla="*/ 12 h 168"/>
                      <a:gd name="T16" fmla="*/ 83 w 96"/>
                      <a:gd name="T17" fmla="*/ 0 h 168"/>
                      <a:gd name="T18" fmla="*/ 75 w 96"/>
                      <a:gd name="T19" fmla="*/ 7 h 168"/>
                      <a:gd name="T20" fmla="*/ 79 w 96"/>
                      <a:gd name="T21" fmla="*/ 10 h 168"/>
                      <a:gd name="T22" fmla="*/ 75 w 96"/>
                      <a:gd name="T23" fmla="*/ 14 h 168"/>
                      <a:gd name="T24" fmla="*/ 72 w 96"/>
                      <a:gd name="T25" fmla="*/ 10 h 168"/>
                      <a:gd name="T26" fmla="*/ 75 w 96"/>
                      <a:gd name="T27" fmla="*/ 7 h 168"/>
                      <a:gd name="T28" fmla="*/ 32 w 96"/>
                      <a:gd name="T29" fmla="*/ 9 h 168"/>
                      <a:gd name="T30" fmla="*/ 64 w 96"/>
                      <a:gd name="T31" fmla="*/ 9 h 168"/>
                      <a:gd name="T32" fmla="*/ 64 w 96"/>
                      <a:gd name="T33" fmla="*/ 12 h 168"/>
                      <a:gd name="T34" fmla="*/ 32 w 96"/>
                      <a:gd name="T35" fmla="*/ 12 h 168"/>
                      <a:gd name="T36" fmla="*/ 32 w 96"/>
                      <a:gd name="T37" fmla="*/ 9 h 168"/>
                      <a:gd name="T38" fmla="*/ 48 w 96"/>
                      <a:gd name="T39" fmla="*/ 161 h 168"/>
                      <a:gd name="T40" fmla="*/ 40 w 96"/>
                      <a:gd name="T41" fmla="*/ 153 h 168"/>
                      <a:gd name="T42" fmla="*/ 48 w 96"/>
                      <a:gd name="T43" fmla="*/ 145 h 168"/>
                      <a:gd name="T44" fmla="*/ 56 w 96"/>
                      <a:gd name="T45" fmla="*/ 153 h 168"/>
                      <a:gd name="T46" fmla="*/ 48 w 96"/>
                      <a:gd name="T47" fmla="*/ 161 h 168"/>
                      <a:gd name="T48" fmla="*/ 87 w 96"/>
                      <a:gd name="T49" fmla="*/ 136 h 168"/>
                      <a:gd name="T50" fmla="*/ 9 w 96"/>
                      <a:gd name="T51" fmla="*/ 136 h 168"/>
                      <a:gd name="T52" fmla="*/ 9 w 96"/>
                      <a:gd name="T53" fmla="*/ 20 h 168"/>
                      <a:gd name="T54" fmla="*/ 87 w 96"/>
                      <a:gd name="T55" fmla="*/ 20 h 168"/>
                      <a:gd name="T56" fmla="*/ 87 w 96"/>
                      <a:gd name="T57" fmla="*/ 13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68">
                        <a:moveTo>
                          <a:pt x="83" y="0"/>
                        </a:moveTo>
                        <a:cubicBezTo>
                          <a:pt x="12" y="0"/>
                          <a:pt x="12" y="0"/>
                          <a:pt x="12" y="0"/>
                        </a:cubicBezTo>
                        <a:cubicBezTo>
                          <a:pt x="6" y="0"/>
                          <a:pt x="0" y="5"/>
                          <a:pt x="0" y="12"/>
                        </a:cubicBezTo>
                        <a:cubicBezTo>
                          <a:pt x="0" y="156"/>
                          <a:pt x="0" y="156"/>
                          <a:pt x="0" y="156"/>
                        </a:cubicBezTo>
                        <a:cubicBezTo>
                          <a:pt x="0" y="163"/>
                          <a:pt x="6" y="168"/>
                          <a:pt x="12" y="168"/>
                        </a:cubicBezTo>
                        <a:cubicBezTo>
                          <a:pt x="83" y="168"/>
                          <a:pt x="83" y="168"/>
                          <a:pt x="83" y="168"/>
                        </a:cubicBezTo>
                        <a:cubicBezTo>
                          <a:pt x="90" y="168"/>
                          <a:pt x="96" y="163"/>
                          <a:pt x="96" y="156"/>
                        </a:cubicBezTo>
                        <a:cubicBezTo>
                          <a:pt x="96" y="12"/>
                          <a:pt x="96" y="12"/>
                          <a:pt x="96" y="12"/>
                        </a:cubicBezTo>
                        <a:cubicBezTo>
                          <a:pt x="96" y="5"/>
                          <a:pt x="90" y="0"/>
                          <a:pt x="83" y="0"/>
                        </a:cubicBezTo>
                        <a:moveTo>
                          <a:pt x="75" y="7"/>
                        </a:moveTo>
                        <a:cubicBezTo>
                          <a:pt x="77" y="7"/>
                          <a:pt x="79" y="9"/>
                          <a:pt x="79" y="10"/>
                        </a:cubicBezTo>
                        <a:cubicBezTo>
                          <a:pt x="79" y="12"/>
                          <a:pt x="77" y="14"/>
                          <a:pt x="75" y="14"/>
                        </a:cubicBezTo>
                        <a:cubicBezTo>
                          <a:pt x="74" y="14"/>
                          <a:pt x="72" y="12"/>
                          <a:pt x="72" y="10"/>
                        </a:cubicBezTo>
                        <a:cubicBezTo>
                          <a:pt x="72" y="9"/>
                          <a:pt x="74" y="7"/>
                          <a:pt x="75" y="7"/>
                        </a:cubicBezTo>
                        <a:moveTo>
                          <a:pt x="32" y="9"/>
                        </a:moveTo>
                        <a:cubicBezTo>
                          <a:pt x="64" y="9"/>
                          <a:pt x="64" y="9"/>
                          <a:pt x="64" y="9"/>
                        </a:cubicBezTo>
                        <a:cubicBezTo>
                          <a:pt x="64" y="12"/>
                          <a:pt x="64" y="12"/>
                          <a:pt x="64" y="12"/>
                        </a:cubicBezTo>
                        <a:cubicBezTo>
                          <a:pt x="32" y="12"/>
                          <a:pt x="32" y="12"/>
                          <a:pt x="32" y="12"/>
                        </a:cubicBezTo>
                        <a:lnTo>
                          <a:pt x="32" y="9"/>
                        </a:lnTo>
                        <a:close/>
                        <a:moveTo>
                          <a:pt x="48" y="161"/>
                        </a:moveTo>
                        <a:cubicBezTo>
                          <a:pt x="43" y="161"/>
                          <a:pt x="40" y="157"/>
                          <a:pt x="40" y="153"/>
                        </a:cubicBezTo>
                        <a:cubicBezTo>
                          <a:pt x="40" y="148"/>
                          <a:pt x="43" y="145"/>
                          <a:pt x="48" y="145"/>
                        </a:cubicBezTo>
                        <a:cubicBezTo>
                          <a:pt x="53" y="145"/>
                          <a:pt x="56" y="148"/>
                          <a:pt x="56" y="153"/>
                        </a:cubicBezTo>
                        <a:cubicBezTo>
                          <a:pt x="56" y="157"/>
                          <a:pt x="53" y="161"/>
                          <a:pt x="48" y="161"/>
                        </a:cubicBezTo>
                        <a:moveTo>
                          <a:pt x="87" y="136"/>
                        </a:moveTo>
                        <a:cubicBezTo>
                          <a:pt x="9" y="136"/>
                          <a:pt x="9" y="136"/>
                          <a:pt x="9" y="136"/>
                        </a:cubicBezTo>
                        <a:cubicBezTo>
                          <a:pt x="9" y="20"/>
                          <a:pt x="9" y="20"/>
                          <a:pt x="9" y="20"/>
                        </a:cubicBezTo>
                        <a:cubicBezTo>
                          <a:pt x="87" y="20"/>
                          <a:pt x="87" y="20"/>
                          <a:pt x="87" y="20"/>
                        </a:cubicBezTo>
                        <a:lnTo>
                          <a:pt x="87"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nvGrpSpPr>
                  <p:cNvPr id="40" name="组合 245">
                    <a:extLst>
                      <a:ext uri="{FF2B5EF4-FFF2-40B4-BE49-F238E27FC236}">
                        <a16:creationId xmlns:a16="http://schemas.microsoft.com/office/drawing/2014/main" id="{92E8E8F4-6698-48B7-B8E1-429447236E2B}"/>
                      </a:ext>
                    </a:extLst>
                  </p:cNvPr>
                  <p:cNvGrpSpPr/>
                  <p:nvPr/>
                </p:nvGrpSpPr>
                <p:grpSpPr>
                  <a:xfrm>
                    <a:off x="3771018" y="2066652"/>
                    <a:ext cx="144000" cy="125395"/>
                    <a:chOff x="4908883" y="1600198"/>
                    <a:chExt cx="744009" cy="493296"/>
                  </a:xfrm>
                  <a:grpFill/>
                </p:grpSpPr>
                <p:sp>
                  <p:nvSpPr>
                    <p:cNvPr id="41" name="矩形 246">
                      <a:extLst>
                        <a:ext uri="{FF2B5EF4-FFF2-40B4-BE49-F238E27FC236}">
                          <a16:creationId xmlns:a16="http://schemas.microsoft.com/office/drawing/2014/main" id="{6147E09A-9D82-41B9-879F-EE410025D60D}"/>
                        </a:ext>
                      </a:extLst>
                    </p:cNvPr>
                    <p:cNvSpPr/>
                    <p:nvPr/>
                  </p:nvSpPr>
                  <p:spPr>
                    <a:xfrm>
                      <a:off x="4908883" y="1600198"/>
                      <a:ext cx="589549" cy="493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ndParaRPr>
                    </a:p>
                  </p:txBody>
                </p:sp>
                <p:sp>
                  <p:nvSpPr>
                    <p:cNvPr id="42" name="等腰三角形 247">
                      <a:extLst>
                        <a:ext uri="{FF2B5EF4-FFF2-40B4-BE49-F238E27FC236}">
                          <a16:creationId xmlns:a16="http://schemas.microsoft.com/office/drawing/2014/main" id="{4F687E5C-F6C5-4ED8-A606-E7038E2BCFBC}"/>
                        </a:ext>
                      </a:extLst>
                    </p:cNvPr>
                    <p:cNvSpPr/>
                    <p:nvPr/>
                  </p:nvSpPr>
                  <p:spPr>
                    <a:xfrm rot="16200000">
                      <a:off x="5439253" y="1734490"/>
                      <a:ext cx="248756" cy="1785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ndParaRPr>
                    </a:p>
                  </p:txBody>
                </p:sp>
                <p:sp>
                  <p:nvSpPr>
                    <p:cNvPr id="43" name="等腰三角形 248">
                      <a:extLst>
                        <a:ext uri="{FF2B5EF4-FFF2-40B4-BE49-F238E27FC236}">
                          <a16:creationId xmlns:a16="http://schemas.microsoft.com/office/drawing/2014/main" id="{0BC09052-C08A-4449-9849-EB66D2096696}"/>
                        </a:ext>
                      </a:extLst>
                    </p:cNvPr>
                    <p:cNvSpPr/>
                    <p:nvPr/>
                  </p:nvSpPr>
                  <p:spPr>
                    <a:xfrm rot="5400000">
                      <a:off x="5065350" y="1708430"/>
                      <a:ext cx="308913" cy="264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ndParaRPr>
                    </a:p>
                  </p:txBody>
                </p:sp>
              </p:grpSp>
            </p:grpSp>
          </p:grpSp>
          <p:sp>
            <p:nvSpPr>
              <p:cNvPr id="27" name="Rectangle 99">
                <a:extLst>
                  <a:ext uri="{FF2B5EF4-FFF2-40B4-BE49-F238E27FC236}">
                    <a16:creationId xmlns:a16="http://schemas.microsoft.com/office/drawing/2014/main" id="{1988BAF3-07AC-497D-832E-944780258A28}"/>
                  </a:ext>
                </a:extLst>
              </p:cNvPr>
              <p:cNvSpPr>
                <a:spLocks noChangeArrowheads="1"/>
              </p:cNvSpPr>
              <p:nvPr/>
            </p:nvSpPr>
            <p:spPr bwMode="auto">
              <a:xfrm>
                <a:off x="8076196" y="6261450"/>
                <a:ext cx="927489" cy="138104"/>
              </a:xfrm>
              <a:prstGeom prst="rect">
                <a:avLst/>
              </a:prstGeom>
              <a:noFill/>
              <a:ln w="9525">
                <a:noFill/>
                <a:miter lim="800000"/>
              </a:ln>
            </p:spPr>
            <p:txBody>
              <a:bodyPr wrap="none" lIns="0" tIns="0" rIns="0" bIns="0" anchor="ctr" anchorCtr="1">
                <a:spAutoFit/>
              </a:bodyPr>
              <a:lstStyle/>
              <a:p>
                <a:pPr algn="ctr" defTabSz="685800" fontAlgn="auto">
                  <a:spcBef>
                    <a:spcPts val="0"/>
                  </a:spcBef>
                  <a:spcAft>
                    <a:spcPts val="0"/>
                  </a:spcAft>
                  <a:defRPr/>
                </a:pPr>
                <a:r>
                  <a:rPr lang="en-US" altLang="zh-CN" sz="800" kern="0" dirty="0">
                    <a:solidFill>
                      <a:srgbClr val="000000"/>
                    </a:solidFill>
                    <a:ea typeface="微软雅黑" panose="020B0503020204020204" pitchFamily="34" charset="-122"/>
                    <a:cs typeface="Calibri" panose="020F0502020204030204" pitchFamily="34" charset="0"/>
                  </a:rPr>
                  <a:t>QC SDX65 MTP</a:t>
                </a:r>
                <a:endParaRPr lang="zh-CN" altLang="en-US" sz="800" kern="0" dirty="0">
                  <a:solidFill>
                    <a:srgbClr val="000000"/>
                  </a:solidFill>
                  <a:ea typeface="微软雅黑" panose="020B0503020204020204" pitchFamily="34" charset="-122"/>
                  <a:cs typeface="Calibri" panose="020F0502020204030204" pitchFamily="34" charset="0"/>
                </a:endParaRPr>
              </a:p>
            </p:txBody>
          </p:sp>
          <p:cxnSp>
            <p:nvCxnSpPr>
              <p:cNvPr id="28" name="肘形连接符 113">
                <a:extLst>
                  <a:ext uri="{FF2B5EF4-FFF2-40B4-BE49-F238E27FC236}">
                    <a16:creationId xmlns:a16="http://schemas.microsoft.com/office/drawing/2014/main" id="{FA79C6BB-4B54-43B0-88A8-239E1D5131AA}"/>
                  </a:ext>
                </a:extLst>
              </p:cNvPr>
              <p:cNvCxnSpPr/>
              <p:nvPr/>
            </p:nvCxnSpPr>
            <p:spPr bwMode="auto">
              <a:xfrm rot="16200000">
                <a:off x="8614182" y="4670618"/>
                <a:ext cx="804223" cy="755966"/>
              </a:xfrm>
              <a:prstGeom prst="curvedConnector3">
                <a:avLst>
                  <a:gd name="adj1" fmla="val 49956"/>
                </a:avLst>
              </a:prstGeom>
              <a:solidFill>
                <a:srgbClr val="00A651"/>
              </a:solidFill>
              <a:ln w="12700" cap="flat" cmpd="sng" algn="ctr">
                <a:solidFill>
                  <a:schemeClr val="accent1"/>
                </a:solidFill>
                <a:prstDash val="solid"/>
                <a:round/>
                <a:headEnd type="none" w="med" len="med"/>
                <a:tailEnd type="none" w="med" len="med"/>
              </a:ln>
            </p:spPr>
          </p:cxnSp>
          <p:cxnSp>
            <p:nvCxnSpPr>
              <p:cNvPr id="29" name="肘形连接符 113">
                <a:extLst>
                  <a:ext uri="{FF2B5EF4-FFF2-40B4-BE49-F238E27FC236}">
                    <a16:creationId xmlns:a16="http://schemas.microsoft.com/office/drawing/2014/main" id="{25D6FD83-8DC6-4F32-A110-FAC94703DDC6}"/>
                  </a:ext>
                </a:extLst>
              </p:cNvPr>
              <p:cNvCxnSpPr/>
              <p:nvPr/>
            </p:nvCxnSpPr>
            <p:spPr bwMode="auto">
              <a:xfrm rot="16200000">
                <a:off x="8831619" y="5045419"/>
                <a:ext cx="1001540" cy="203680"/>
              </a:xfrm>
              <a:prstGeom prst="curvedConnector3">
                <a:avLst>
                  <a:gd name="adj1" fmla="val 49929"/>
                </a:avLst>
              </a:prstGeom>
              <a:solidFill>
                <a:srgbClr val="00A651"/>
              </a:solidFill>
              <a:ln w="12700" cap="flat" cmpd="sng" algn="ctr">
                <a:solidFill>
                  <a:schemeClr val="accent1"/>
                </a:solidFill>
                <a:prstDash val="solid"/>
                <a:round/>
                <a:headEnd type="none" w="med" len="med"/>
                <a:tailEnd type="none" w="med" len="med"/>
              </a:ln>
            </p:spPr>
          </p:cxnSp>
          <p:sp>
            <p:nvSpPr>
              <p:cNvPr id="30" name="Rectangle 99">
                <a:extLst>
                  <a:ext uri="{FF2B5EF4-FFF2-40B4-BE49-F238E27FC236}">
                    <a16:creationId xmlns:a16="http://schemas.microsoft.com/office/drawing/2014/main" id="{7AA90F4E-94AE-44D3-9737-984999AD4292}"/>
                  </a:ext>
                </a:extLst>
              </p:cNvPr>
              <p:cNvSpPr>
                <a:spLocks noChangeArrowheads="1"/>
              </p:cNvSpPr>
              <p:nvPr/>
            </p:nvSpPr>
            <p:spPr bwMode="auto">
              <a:xfrm>
                <a:off x="8176897" y="5450712"/>
                <a:ext cx="672144" cy="197316"/>
              </a:xfrm>
              <a:prstGeom prst="rect">
                <a:avLst/>
              </a:prstGeom>
              <a:noFill/>
              <a:ln w="9525">
                <a:noFill/>
                <a:miter lim="800000"/>
              </a:ln>
            </p:spPr>
            <p:txBody>
              <a:bodyPr wrap="square" lIns="67664" tIns="33829" rIns="67664" bIns="33829">
                <a:spAutoFit/>
              </a:bodyPr>
              <a:lstStyle/>
              <a:p>
                <a:pPr algn="ctr" defTabSz="685800" fontAlgn="auto">
                  <a:spcBef>
                    <a:spcPts val="0"/>
                  </a:spcBef>
                  <a:spcAft>
                    <a:spcPts val="0"/>
                  </a:spcAft>
                  <a:defRPr/>
                </a:pPr>
                <a:r>
                  <a:rPr lang="en-US" altLang="zh-CN" sz="700" kern="0" dirty="0">
                    <a:solidFill>
                      <a:srgbClr val="000000"/>
                    </a:solidFill>
                    <a:ea typeface="微软雅黑" panose="020B0503020204020204" pitchFamily="34" charset="-122"/>
                    <a:cs typeface="Calibri" panose="020F0502020204030204" pitchFamily="34" charset="0"/>
                  </a:rPr>
                  <a:t>5G NR</a:t>
                </a:r>
                <a:endParaRPr lang="zh-CN" altLang="en-US" sz="700" kern="0" dirty="0">
                  <a:solidFill>
                    <a:srgbClr val="000000"/>
                  </a:solidFill>
                  <a:ea typeface="微软雅黑" panose="020B0503020204020204" pitchFamily="34" charset="-122"/>
                  <a:cs typeface="Calibri" panose="020F0502020204030204" pitchFamily="34" charset="0"/>
                </a:endParaRPr>
              </a:p>
            </p:txBody>
          </p:sp>
          <p:sp>
            <p:nvSpPr>
              <p:cNvPr id="32" name="任意多边形 45">
                <a:extLst>
                  <a:ext uri="{FF2B5EF4-FFF2-40B4-BE49-F238E27FC236}">
                    <a16:creationId xmlns:a16="http://schemas.microsoft.com/office/drawing/2014/main" id="{7B751F18-EEE5-4987-827C-CA2457A8EBC5}"/>
                  </a:ext>
                </a:extLst>
              </p:cNvPr>
              <p:cNvSpPr/>
              <p:nvPr/>
            </p:nvSpPr>
            <p:spPr>
              <a:xfrm>
                <a:off x="9315938" y="4456297"/>
                <a:ext cx="470031" cy="1763023"/>
              </a:xfrm>
              <a:custGeom>
                <a:avLst/>
                <a:gdLst>
                  <a:gd name="connisteX0" fmla="*/ 0 w 381000"/>
                  <a:gd name="connsiteY0" fmla="*/ 1571914 h 1571914"/>
                  <a:gd name="connisteX1" fmla="*/ 219075 w 381000"/>
                  <a:gd name="connsiteY1" fmla="*/ 143164 h 1571914"/>
                  <a:gd name="connisteX2" fmla="*/ 381000 w 381000"/>
                  <a:gd name="connsiteY2" fmla="*/ 114589 h 1571914"/>
                </a:gdLst>
                <a:ahLst/>
                <a:cxnLst>
                  <a:cxn ang="0">
                    <a:pos x="connisteX0" y="connsiteY0"/>
                  </a:cxn>
                  <a:cxn ang="0">
                    <a:pos x="connisteX1" y="connsiteY1"/>
                  </a:cxn>
                  <a:cxn ang="0">
                    <a:pos x="connisteX2" y="connsiteY2"/>
                  </a:cxn>
                </a:cxnLst>
                <a:rect l="l" t="t" r="r" b="b"/>
                <a:pathLst>
                  <a:path w="381000" h="1571915">
                    <a:moveTo>
                      <a:pt x="0" y="1571915"/>
                    </a:moveTo>
                    <a:cubicBezTo>
                      <a:pt x="40640" y="1286800"/>
                      <a:pt x="142875" y="434630"/>
                      <a:pt x="219075" y="143165"/>
                    </a:cubicBezTo>
                    <a:cubicBezTo>
                      <a:pt x="295275" y="-148300"/>
                      <a:pt x="353060" y="91730"/>
                      <a:pt x="381000" y="114590"/>
                    </a:cubicBezTo>
                  </a:path>
                </a:pathLst>
              </a:custGeom>
              <a:noFill/>
              <a:ln>
                <a:noFill/>
              </a:ln>
            </p:spPr>
            <p:txBody>
              <a:bodyPr wrap="square" rtlCol="0" anchor="ctr">
                <a:noAutofit/>
              </a:bodyPr>
              <a:lstStyle/>
              <a:p>
                <a:pPr algn="ctr" defTabSz="1218565" eaLnBrk="0" hangingPunct="0"/>
                <a:endParaRPr lang="zh-CN" altLang="en-US" sz="1200" kern="0" dirty="0">
                  <a:solidFill>
                    <a:schemeClr val="tx2"/>
                  </a:solidFill>
                  <a:latin typeface="微软雅黑" panose="020B0503020204020204" pitchFamily="34" charset="-122"/>
                  <a:ea typeface="微软雅黑" panose="020B0503020204020204" pitchFamily="34" charset="-122"/>
                </a:endParaRPr>
              </a:p>
            </p:txBody>
          </p:sp>
          <p:cxnSp>
            <p:nvCxnSpPr>
              <p:cNvPr id="33" name="曲线连接符 46">
                <a:extLst>
                  <a:ext uri="{FF2B5EF4-FFF2-40B4-BE49-F238E27FC236}">
                    <a16:creationId xmlns:a16="http://schemas.microsoft.com/office/drawing/2014/main" id="{81CEDDB5-2AD3-44EF-9C29-1104AA6FBED8}"/>
                  </a:ext>
                </a:extLst>
              </p:cNvPr>
              <p:cNvCxnSpPr>
                <a:cxnSpLocks/>
              </p:cNvCxnSpPr>
              <p:nvPr/>
            </p:nvCxnSpPr>
            <p:spPr>
              <a:xfrm rot="5400000">
                <a:off x="8304443" y="5005872"/>
                <a:ext cx="1489043" cy="641353"/>
              </a:xfrm>
              <a:prstGeom prst="curvedConnector3">
                <a:avLst>
                  <a:gd name="adj1" fmla="val 50000"/>
                </a:avLst>
              </a:prstGeom>
              <a:ln>
                <a:tailEnd type="stealth"/>
              </a:ln>
            </p:spPr>
            <p:style>
              <a:lnRef idx="3">
                <a:schemeClr val="accent2"/>
              </a:lnRef>
              <a:fillRef idx="0">
                <a:schemeClr val="accent2"/>
              </a:fillRef>
              <a:effectRef idx="2">
                <a:schemeClr val="accent2"/>
              </a:effectRef>
              <a:fontRef idx="minor">
                <a:schemeClr val="tx1"/>
              </a:fontRef>
            </p:style>
          </p:cxnSp>
          <p:grpSp>
            <p:nvGrpSpPr>
              <p:cNvPr id="34" name="Group 261">
                <a:extLst>
                  <a:ext uri="{FF2B5EF4-FFF2-40B4-BE49-F238E27FC236}">
                    <a16:creationId xmlns:a16="http://schemas.microsoft.com/office/drawing/2014/main" id="{E82A007E-F080-4358-BEB0-F0C2AF59A591}"/>
                  </a:ext>
                </a:extLst>
              </p:cNvPr>
              <p:cNvGrpSpPr/>
              <p:nvPr/>
            </p:nvGrpSpPr>
            <p:grpSpPr>
              <a:xfrm>
                <a:off x="10397664" y="4441051"/>
                <a:ext cx="203153" cy="136058"/>
                <a:chOff x="835025" y="1282700"/>
                <a:chExt cx="692150" cy="315913"/>
              </a:xfrm>
            </p:grpSpPr>
            <p:sp>
              <p:nvSpPr>
                <p:cNvPr id="35" name="Freeform 212">
                  <a:extLst>
                    <a:ext uri="{FF2B5EF4-FFF2-40B4-BE49-F238E27FC236}">
                      <a16:creationId xmlns:a16="http://schemas.microsoft.com/office/drawing/2014/main" id="{9DBF04FA-998D-4D40-996A-7922F7309708}"/>
                    </a:ext>
                  </a:extLst>
                </p:cNvPr>
                <p:cNvSpPr>
                  <a:spLocks noEditPoints="1"/>
                </p:cNvSpPr>
                <p:nvPr/>
              </p:nvSpPr>
              <p:spPr>
                <a:xfrm>
                  <a:off x="835025" y="1282700"/>
                  <a:ext cx="692150" cy="315913"/>
                </a:xfrm>
                <a:custGeom>
                  <a:avLst/>
                  <a:gdLst>
                    <a:gd name="txL" fmla="*/ 0 w 217"/>
                    <a:gd name="txT" fmla="*/ 0 h 99"/>
                    <a:gd name="txR" fmla="*/ 217 w 217"/>
                    <a:gd name="txB" fmla="*/ 99 h 99"/>
                  </a:gdLst>
                  <a:ahLst/>
                  <a:cxnLst>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7" h="99">
                      <a:moveTo>
                        <a:pt x="32" y="85"/>
                      </a:moveTo>
                      <a:cubicBezTo>
                        <a:pt x="13" y="76"/>
                        <a:pt x="0" y="64"/>
                        <a:pt x="0" y="49"/>
                      </a:cubicBezTo>
                      <a:cubicBezTo>
                        <a:pt x="0" y="49"/>
                        <a:pt x="0" y="49"/>
                        <a:pt x="0" y="49"/>
                      </a:cubicBezTo>
                      <a:cubicBezTo>
                        <a:pt x="0" y="35"/>
                        <a:pt x="13" y="22"/>
                        <a:pt x="32" y="14"/>
                      </a:cubicBezTo>
                      <a:cubicBezTo>
                        <a:pt x="32" y="14"/>
                        <a:pt x="32" y="14"/>
                        <a:pt x="32" y="14"/>
                      </a:cubicBezTo>
                      <a:cubicBezTo>
                        <a:pt x="52" y="5"/>
                        <a:pt x="78" y="0"/>
                        <a:pt x="108" y="0"/>
                      </a:cubicBezTo>
                      <a:cubicBezTo>
                        <a:pt x="108" y="0"/>
                        <a:pt x="108" y="0"/>
                        <a:pt x="108" y="0"/>
                      </a:cubicBezTo>
                      <a:cubicBezTo>
                        <a:pt x="137" y="0"/>
                        <a:pt x="164" y="5"/>
                        <a:pt x="184" y="13"/>
                      </a:cubicBezTo>
                      <a:cubicBezTo>
                        <a:pt x="184" y="13"/>
                        <a:pt x="184" y="13"/>
                        <a:pt x="184" y="13"/>
                      </a:cubicBezTo>
                      <a:cubicBezTo>
                        <a:pt x="204" y="22"/>
                        <a:pt x="217" y="34"/>
                        <a:pt x="217" y="49"/>
                      </a:cubicBezTo>
                      <a:cubicBezTo>
                        <a:pt x="217" y="49"/>
                        <a:pt x="217" y="49"/>
                        <a:pt x="217" y="49"/>
                      </a:cubicBezTo>
                      <a:cubicBezTo>
                        <a:pt x="217" y="63"/>
                        <a:pt x="204" y="76"/>
                        <a:pt x="184" y="85"/>
                      </a:cubicBezTo>
                      <a:cubicBezTo>
                        <a:pt x="184" y="85"/>
                        <a:pt x="184" y="85"/>
                        <a:pt x="184" y="85"/>
                      </a:cubicBezTo>
                      <a:cubicBezTo>
                        <a:pt x="164" y="94"/>
                        <a:pt x="137" y="99"/>
                        <a:pt x="108" y="99"/>
                      </a:cubicBezTo>
                      <a:cubicBezTo>
                        <a:pt x="108" y="99"/>
                        <a:pt x="108" y="99"/>
                        <a:pt x="108" y="99"/>
                      </a:cubicBezTo>
                      <a:cubicBezTo>
                        <a:pt x="78" y="99"/>
                        <a:pt x="52" y="94"/>
                        <a:pt x="32" y="85"/>
                      </a:cubicBezTo>
                      <a:close/>
                      <a:moveTo>
                        <a:pt x="34" y="17"/>
                      </a:moveTo>
                      <a:cubicBezTo>
                        <a:pt x="15" y="26"/>
                        <a:pt x="4" y="38"/>
                        <a:pt x="4" y="49"/>
                      </a:cubicBezTo>
                      <a:cubicBezTo>
                        <a:pt x="4" y="49"/>
                        <a:pt x="4" y="49"/>
                        <a:pt x="4" y="49"/>
                      </a:cubicBezTo>
                      <a:cubicBezTo>
                        <a:pt x="4" y="61"/>
                        <a:pt x="15" y="73"/>
                        <a:pt x="34" y="81"/>
                      </a:cubicBezTo>
                      <a:cubicBezTo>
                        <a:pt x="34" y="81"/>
                        <a:pt x="34" y="81"/>
                        <a:pt x="34" y="81"/>
                      </a:cubicBezTo>
                      <a:cubicBezTo>
                        <a:pt x="53" y="90"/>
                        <a:pt x="79" y="95"/>
                        <a:pt x="108" y="95"/>
                      </a:cubicBezTo>
                      <a:cubicBezTo>
                        <a:pt x="108" y="95"/>
                        <a:pt x="108" y="95"/>
                        <a:pt x="108" y="95"/>
                      </a:cubicBezTo>
                      <a:cubicBezTo>
                        <a:pt x="137" y="95"/>
                        <a:pt x="163" y="90"/>
                        <a:pt x="182" y="81"/>
                      </a:cubicBezTo>
                      <a:cubicBezTo>
                        <a:pt x="182" y="81"/>
                        <a:pt x="182" y="81"/>
                        <a:pt x="182" y="81"/>
                      </a:cubicBezTo>
                      <a:cubicBezTo>
                        <a:pt x="202" y="72"/>
                        <a:pt x="213" y="61"/>
                        <a:pt x="213" y="49"/>
                      </a:cubicBezTo>
                      <a:cubicBezTo>
                        <a:pt x="213" y="49"/>
                        <a:pt x="213" y="49"/>
                        <a:pt x="213" y="49"/>
                      </a:cubicBezTo>
                      <a:cubicBezTo>
                        <a:pt x="213" y="37"/>
                        <a:pt x="202" y="26"/>
                        <a:pt x="182" y="17"/>
                      </a:cubicBezTo>
                      <a:cubicBezTo>
                        <a:pt x="182" y="17"/>
                        <a:pt x="182" y="17"/>
                        <a:pt x="182" y="17"/>
                      </a:cubicBezTo>
                      <a:cubicBezTo>
                        <a:pt x="163" y="9"/>
                        <a:pt x="137" y="4"/>
                        <a:pt x="108" y="4"/>
                      </a:cubicBezTo>
                      <a:cubicBezTo>
                        <a:pt x="108" y="4"/>
                        <a:pt x="108" y="4"/>
                        <a:pt x="108" y="4"/>
                      </a:cubicBezTo>
                      <a:cubicBezTo>
                        <a:pt x="108" y="4"/>
                        <a:pt x="108" y="4"/>
                        <a:pt x="108" y="4"/>
                      </a:cubicBezTo>
                      <a:cubicBezTo>
                        <a:pt x="108" y="4"/>
                        <a:pt x="108" y="4"/>
                        <a:pt x="108" y="4"/>
                      </a:cubicBezTo>
                      <a:cubicBezTo>
                        <a:pt x="79" y="4"/>
                        <a:pt x="53" y="9"/>
                        <a:pt x="34" y="17"/>
                      </a:cubicBezTo>
                      <a:close/>
                    </a:path>
                  </a:pathLst>
                </a:custGeom>
                <a:solidFill>
                  <a:srgbClr val="FFFFFF"/>
                </a:solidFill>
                <a:ln w="9525">
                  <a:noFill/>
                </a:ln>
              </p:spPr>
              <p:txBody>
                <a:bodyPr/>
                <a:lstStyle/>
                <a:p>
                  <a:endParaRPr lang="en-US" altLang="x-none" dirty="0">
                    <a:latin typeface="宋体" panose="02010600030101010101" pitchFamily="2" charset="-128"/>
                  </a:endParaRPr>
                </a:p>
              </p:txBody>
            </p:sp>
            <p:sp>
              <p:nvSpPr>
                <p:cNvPr id="36" name="Freeform 213">
                  <a:extLst>
                    <a:ext uri="{FF2B5EF4-FFF2-40B4-BE49-F238E27FC236}">
                      <a16:creationId xmlns:a16="http://schemas.microsoft.com/office/drawing/2014/main" id="{DAE58236-FB57-4F84-B0CF-D445303C0152}"/>
                    </a:ext>
                  </a:extLst>
                </p:cNvPr>
                <p:cNvSpPr>
                  <a:spLocks noEditPoints="1"/>
                </p:cNvSpPr>
                <p:nvPr/>
              </p:nvSpPr>
              <p:spPr>
                <a:xfrm>
                  <a:off x="889000" y="1333500"/>
                  <a:ext cx="606425" cy="188913"/>
                </a:xfrm>
                <a:custGeom>
                  <a:avLst/>
                  <a:gdLst>
                    <a:gd name="txL" fmla="*/ 0 w 382"/>
                    <a:gd name="txT" fmla="*/ 0 h 119"/>
                    <a:gd name="txR" fmla="*/ 382 w 382"/>
                    <a:gd name="txB" fmla="*/ 119 h 11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txL" t="txT" r="txR" b="txB"/>
                  <a:pathLst>
                    <a:path w="382" h="119">
                      <a:moveTo>
                        <a:pt x="131" y="63"/>
                      </a:moveTo>
                      <a:lnTo>
                        <a:pt x="39" y="89"/>
                      </a:lnTo>
                      <a:lnTo>
                        <a:pt x="39" y="69"/>
                      </a:lnTo>
                      <a:lnTo>
                        <a:pt x="14" y="75"/>
                      </a:lnTo>
                      <a:lnTo>
                        <a:pt x="12" y="105"/>
                      </a:lnTo>
                      <a:lnTo>
                        <a:pt x="63" y="119"/>
                      </a:lnTo>
                      <a:lnTo>
                        <a:pt x="85" y="111"/>
                      </a:lnTo>
                      <a:lnTo>
                        <a:pt x="53" y="101"/>
                      </a:lnTo>
                      <a:lnTo>
                        <a:pt x="165" y="71"/>
                      </a:lnTo>
                      <a:lnTo>
                        <a:pt x="131" y="63"/>
                      </a:lnTo>
                      <a:close/>
                      <a:moveTo>
                        <a:pt x="263" y="71"/>
                      </a:moveTo>
                      <a:lnTo>
                        <a:pt x="326" y="71"/>
                      </a:lnTo>
                      <a:lnTo>
                        <a:pt x="304" y="63"/>
                      </a:lnTo>
                      <a:lnTo>
                        <a:pt x="207" y="65"/>
                      </a:lnTo>
                      <a:lnTo>
                        <a:pt x="207" y="93"/>
                      </a:lnTo>
                      <a:lnTo>
                        <a:pt x="231" y="99"/>
                      </a:lnTo>
                      <a:lnTo>
                        <a:pt x="231" y="81"/>
                      </a:lnTo>
                      <a:lnTo>
                        <a:pt x="370" y="119"/>
                      </a:lnTo>
                      <a:lnTo>
                        <a:pt x="382" y="103"/>
                      </a:lnTo>
                      <a:lnTo>
                        <a:pt x="263" y="71"/>
                      </a:lnTo>
                      <a:close/>
                      <a:moveTo>
                        <a:pt x="227" y="55"/>
                      </a:moveTo>
                      <a:lnTo>
                        <a:pt x="316" y="29"/>
                      </a:lnTo>
                      <a:lnTo>
                        <a:pt x="316" y="45"/>
                      </a:lnTo>
                      <a:lnTo>
                        <a:pt x="342" y="37"/>
                      </a:lnTo>
                      <a:lnTo>
                        <a:pt x="340" y="13"/>
                      </a:lnTo>
                      <a:lnTo>
                        <a:pt x="290" y="0"/>
                      </a:lnTo>
                      <a:lnTo>
                        <a:pt x="267" y="7"/>
                      </a:lnTo>
                      <a:lnTo>
                        <a:pt x="304" y="17"/>
                      </a:lnTo>
                      <a:lnTo>
                        <a:pt x="197" y="45"/>
                      </a:lnTo>
                      <a:lnTo>
                        <a:pt x="227" y="55"/>
                      </a:lnTo>
                      <a:close/>
                      <a:moveTo>
                        <a:pt x="39" y="45"/>
                      </a:moveTo>
                      <a:lnTo>
                        <a:pt x="63" y="51"/>
                      </a:lnTo>
                      <a:lnTo>
                        <a:pt x="159" y="53"/>
                      </a:lnTo>
                      <a:lnTo>
                        <a:pt x="159" y="25"/>
                      </a:lnTo>
                      <a:lnTo>
                        <a:pt x="135" y="19"/>
                      </a:lnTo>
                      <a:lnTo>
                        <a:pt x="135" y="37"/>
                      </a:lnTo>
                      <a:lnTo>
                        <a:pt x="16" y="5"/>
                      </a:lnTo>
                      <a:lnTo>
                        <a:pt x="0" y="17"/>
                      </a:lnTo>
                      <a:lnTo>
                        <a:pt x="99" y="45"/>
                      </a:lnTo>
                      <a:lnTo>
                        <a:pt x="39" y="45"/>
                      </a:lnTo>
                      <a:close/>
                    </a:path>
                  </a:pathLst>
                </a:custGeom>
                <a:solidFill>
                  <a:srgbClr val="FFFFFF"/>
                </a:solidFill>
                <a:ln w="9525">
                  <a:noFill/>
                </a:ln>
              </p:spPr>
              <p:txBody>
                <a:bodyPr/>
                <a:lstStyle/>
                <a:p>
                  <a:endParaRPr lang="en-US" altLang="x-none" dirty="0">
                    <a:latin typeface="宋体" panose="02010600030101010101" pitchFamily="2" charset="-128"/>
                  </a:endParaRPr>
                </a:p>
              </p:txBody>
            </p:sp>
          </p:grpSp>
        </p:grpSp>
        <p:sp>
          <p:nvSpPr>
            <p:cNvPr id="142" name="TextBox 141">
              <a:extLst>
                <a:ext uri="{FF2B5EF4-FFF2-40B4-BE49-F238E27FC236}">
                  <a16:creationId xmlns:a16="http://schemas.microsoft.com/office/drawing/2014/main" id="{BC487421-2DF1-4BEE-AA96-8745C479EB43}"/>
                </a:ext>
              </a:extLst>
            </p:cNvPr>
            <p:cNvSpPr txBox="1"/>
            <p:nvPr/>
          </p:nvSpPr>
          <p:spPr>
            <a:xfrm>
              <a:off x="7925409" y="4005213"/>
              <a:ext cx="719749"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Option2</a:t>
              </a:r>
            </a:p>
          </p:txBody>
        </p:sp>
      </p:grpSp>
    </p:spTree>
    <p:extLst>
      <p:ext uri="{BB962C8B-B14F-4D97-AF65-F5344CB8AC3E}">
        <p14:creationId xmlns:p14="http://schemas.microsoft.com/office/powerpoint/2010/main" val="8471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E2A950-7D9B-493F-8FE8-8B6ACAC8D70B}"/>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0E4BDDE7-0040-4C56-B5D8-8577CB1765DA}"/>
              </a:ext>
            </a:extLst>
          </p:cNvPr>
          <p:cNvSpPr>
            <a:spLocks noGrp="1"/>
          </p:cNvSpPr>
          <p:nvPr>
            <p:ph type="title"/>
          </p:nvPr>
        </p:nvSpPr>
        <p:spPr>
          <a:xfrm>
            <a:off x="495300" y="565125"/>
            <a:ext cx="11187112" cy="439479"/>
          </a:xfrm>
        </p:spPr>
        <p:txBody>
          <a:bodyPr/>
          <a:lstStyle/>
          <a:p>
            <a:r>
              <a:rPr lang="en-US" dirty="0"/>
              <a:t>Reference Signal Configuration</a:t>
            </a:r>
          </a:p>
        </p:txBody>
      </p:sp>
      <p:sp>
        <p:nvSpPr>
          <p:cNvPr id="4" name="Content Placeholder 3">
            <a:extLst>
              <a:ext uri="{FF2B5EF4-FFF2-40B4-BE49-F238E27FC236}">
                <a16:creationId xmlns:a16="http://schemas.microsoft.com/office/drawing/2014/main" id="{3050CBE1-E57E-4ACD-AF0B-28A9F8557802}"/>
              </a:ext>
            </a:extLst>
          </p:cNvPr>
          <p:cNvSpPr>
            <a:spLocks noGrp="1"/>
          </p:cNvSpPr>
          <p:nvPr>
            <p:ph sz="quarter" idx="14"/>
          </p:nvPr>
        </p:nvSpPr>
        <p:spPr/>
        <p:txBody>
          <a:bodyPr/>
          <a:lstStyle/>
          <a:p>
            <a:r>
              <a:rPr lang="en-US" altLang="zh-CN" dirty="0"/>
              <a:t>PRS</a:t>
            </a:r>
          </a:p>
          <a:p>
            <a:pPr lvl="1"/>
            <a:r>
              <a:rPr lang="en-US" altLang="zh-CN" dirty="0"/>
              <a:t>Periodicity</a:t>
            </a:r>
            <a:r>
              <a:rPr lang="zh-CN" altLang="en-US" dirty="0"/>
              <a:t>： </a:t>
            </a:r>
            <a:r>
              <a:rPr lang="en-US" altLang="zh-CN" dirty="0"/>
              <a:t>		160ms</a:t>
            </a:r>
          </a:p>
          <a:p>
            <a:pPr lvl="1"/>
            <a:r>
              <a:rPr lang="en-US" altLang="zh-CN" dirty="0"/>
              <a:t># of Slots</a:t>
            </a:r>
            <a:r>
              <a:rPr lang="zh-CN" altLang="en-US" dirty="0"/>
              <a:t>：</a:t>
            </a:r>
            <a:r>
              <a:rPr lang="en-US" altLang="zh-CN" dirty="0"/>
              <a:t>		1 slot</a:t>
            </a:r>
          </a:p>
          <a:p>
            <a:pPr lvl="1"/>
            <a:r>
              <a:rPr lang="en-US" altLang="zh-CN" dirty="0"/>
              <a:t># of symbols per slot</a:t>
            </a:r>
            <a:r>
              <a:rPr lang="zh-CN" altLang="en-US" dirty="0"/>
              <a:t>：</a:t>
            </a:r>
            <a:r>
              <a:rPr lang="en-US" altLang="zh-CN" dirty="0"/>
              <a:t>	</a:t>
            </a:r>
            <a:r>
              <a:rPr lang="zh-CN" altLang="en-US" dirty="0"/>
              <a:t> </a:t>
            </a:r>
            <a:r>
              <a:rPr lang="en-US" altLang="zh-CN" dirty="0"/>
              <a:t>2 symbol</a:t>
            </a:r>
          </a:p>
          <a:p>
            <a:pPr lvl="1"/>
            <a:r>
              <a:rPr lang="en-US" altLang="zh-CN" dirty="0"/>
              <a:t>Comb</a:t>
            </a:r>
            <a:r>
              <a:rPr lang="zh-CN" altLang="en-US" dirty="0"/>
              <a:t>：</a:t>
            </a:r>
            <a:r>
              <a:rPr lang="en-US" altLang="zh-CN" dirty="0"/>
              <a:t>		comb2</a:t>
            </a:r>
            <a:br>
              <a:rPr lang="en-US" altLang="zh-CN" dirty="0"/>
            </a:br>
            <a:endParaRPr lang="en-US" altLang="zh-CN" dirty="0"/>
          </a:p>
          <a:p>
            <a:r>
              <a:rPr lang="en-US" altLang="zh-CN" dirty="0"/>
              <a:t>SRS for positioning</a:t>
            </a:r>
            <a:endParaRPr lang="en-US" dirty="0"/>
          </a:p>
          <a:p>
            <a:pPr lvl="1"/>
            <a:r>
              <a:rPr lang="en-US" altLang="zh-CN" dirty="0"/>
              <a:t>Periodicity</a:t>
            </a:r>
            <a:r>
              <a:rPr lang="zh-CN" altLang="en-US" dirty="0"/>
              <a:t>：</a:t>
            </a:r>
            <a:r>
              <a:rPr lang="en-US" altLang="zh-CN" dirty="0"/>
              <a:t>		160ms</a:t>
            </a:r>
          </a:p>
          <a:p>
            <a:pPr lvl="1"/>
            <a:r>
              <a:rPr lang="en-US" altLang="zh-CN" dirty="0"/>
              <a:t>Slots</a:t>
            </a:r>
            <a:r>
              <a:rPr lang="zh-CN" altLang="en-US" dirty="0"/>
              <a:t>：</a:t>
            </a:r>
            <a:r>
              <a:rPr lang="en-US" altLang="zh-CN" dirty="0"/>
              <a:t>		1 slot</a:t>
            </a:r>
          </a:p>
          <a:p>
            <a:pPr lvl="1"/>
            <a:r>
              <a:rPr lang="en-US" altLang="zh-CN" dirty="0"/>
              <a:t># of symbols per slot</a:t>
            </a:r>
            <a:r>
              <a:rPr lang="zh-CN" altLang="en-US" dirty="0"/>
              <a:t>： </a:t>
            </a:r>
            <a:r>
              <a:rPr lang="en-US" altLang="zh-CN" dirty="0"/>
              <a:t>	2 symbol</a:t>
            </a:r>
          </a:p>
          <a:p>
            <a:pPr lvl="1"/>
            <a:r>
              <a:rPr lang="en-US" altLang="zh-CN" dirty="0"/>
              <a:t>Comb</a:t>
            </a:r>
            <a:r>
              <a:rPr lang="zh-CN" altLang="en-US" dirty="0"/>
              <a:t>：</a:t>
            </a:r>
            <a:r>
              <a:rPr lang="en-US" altLang="zh-CN" dirty="0"/>
              <a:t>		comb4</a:t>
            </a:r>
          </a:p>
          <a:p>
            <a:pPr lvl="1"/>
            <a:endParaRPr lang="en-US" altLang="zh-CN" dirty="0"/>
          </a:p>
        </p:txBody>
      </p:sp>
      <p:sp>
        <p:nvSpPr>
          <p:cNvPr id="5" name="Subtitle 4">
            <a:extLst>
              <a:ext uri="{FF2B5EF4-FFF2-40B4-BE49-F238E27FC236}">
                <a16:creationId xmlns:a16="http://schemas.microsoft.com/office/drawing/2014/main" id="{4F39CDA3-814B-459B-87F6-59FEAE7389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39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495D5B-E8D6-4A3D-82CA-98EDAA9F04B8}"/>
              </a:ext>
            </a:extLst>
          </p:cNvPr>
          <p:cNvSpPr>
            <a:spLocks noGrp="1"/>
          </p:cNvSpPr>
          <p:nvPr>
            <p:ph type="ftr" sz="quarter" idx="4294967295"/>
          </p:nvPr>
        </p:nvSpPr>
        <p:spPr>
          <a:xfrm>
            <a:off x="0" y="6534150"/>
            <a:ext cx="10490200" cy="117475"/>
          </a:xfrm>
        </p:spPr>
        <p:txBody>
          <a:bodyPr/>
          <a:lstStyle/>
          <a:p>
            <a:r>
              <a:rPr lang="en-US"/>
              <a:t>Source sample text</a:t>
            </a:r>
            <a:endParaRPr lang="en-US" dirty="0"/>
          </a:p>
        </p:txBody>
      </p:sp>
    </p:spTree>
    <p:extLst>
      <p:ext uri="{BB962C8B-B14F-4D97-AF65-F5344CB8AC3E}">
        <p14:creationId xmlns:p14="http://schemas.microsoft.com/office/powerpoint/2010/main" val="31338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4" id="{20670063-6D46-F647-8A0C-4E9CEDCADF87}" vid="{85022A61-E813-134A-8EAF-2F1B9BEC2518}"/>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CMCC and ZTE Positioning Trial</Meeting_x0020_Nam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2022-03-23T07:00:00+00:00</Meeting_x0020_Date>
    <Organization_x0020_Name xmlns="061b9647-4e8e-4322-8827-bc9d1fc10aaf">Other (Not Listed)</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E4CD02E0E3519489CB07822D2A7BFAC" ma:contentTypeVersion="17" ma:contentTypeDescription="Create a new document." ma:contentTypeScope="" ma:versionID="c1de13f9e260017463d8fca3a21e5b60">
  <xsd:schema xmlns:xsd="http://www.w3.org/2001/XMLSchema" xmlns:xs="http://www.w3.org/2001/XMLSchema" xmlns:p="http://schemas.microsoft.com/office/2006/metadata/properties" xmlns:ns2="ca125759-a0e7-4469-93e0-e34bba23bda5" xmlns:ns3="943a219e-757a-436b-9054-f071e3c84dcc" targetNamespace="http://schemas.microsoft.com/office/2006/metadata/properties" ma:root="true" ma:fieldsID="ea22417661b2d1aca013d4968edca3c9" ns2:_="" ns3:_="">
    <xsd:import namespace="ca125759-a0e7-4469-93e0-e34bba23bda5"/>
    <xsd:import namespace="943a219e-757a-436b-9054-f071e3c84dc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125759-a0e7-4469-93e0-e34bba23bda5"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3a219e-757a-436b-9054-f071e3c84dc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2F8409-80BB-4195-BE4D-2A2D07D3C5D4}"/>
</file>

<file path=customXml/itemProps2.xml><?xml version="1.0" encoding="utf-8"?>
<ds:datastoreItem xmlns:ds="http://schemas.openxmlformats.org/officeDocument/2006/customXml" ds:itemID="{DC9214CD-4F0D-4966-A7FA-D6E23F453AB3}"/>
</file>

<file path=customXml/itemProps3.xml><?xml version="1.0" encoding="utf-8"?>
<ds:datastoreItem xmlns:ds="http://schemas.openxmlformats.org/officeDocument/2006/customXml" ds:itemID="{99508889-A9E3-4CFD-9083-170E876B0DDB}">
  <ds:schemaRefs>
    <ds:schemaRef ds:uri="http://purl.org/dc/terms/"/>
    <ds:schemaRef ds:uri="http://purl.org/dc/dcmitype/"/>
    <ds:schemaRef ds:uri="943a219e-757a-436b-9054-f071e3c84dc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a125759-a0e7-4469-93e0-e34bba23bda5"/>
    <ds:schemaRef ds:uri="http://www.w3.org/XML/1998/namespace"/>
  </ds:schemaRefs>
</ds:datastoreItem>
</file>

<file path=customXml/itemProps4.xml><?xml version="1.0" encoding="utf-8"?>
<ds:datastoreItem xmlns:ds="http://schemas.openxmlformats.org/officeDocument/2006/customXml" ds:itemID="{CA9EB7DE-EB40-4810-BCD8-5DEBDA664F7C}">
  <ds:schemaRefs>
    <ds:schemaRef ds:uri="943a219e-757a-436b-9054-f071e3c84dcc"/>
    <ds:schemaRef ds:uri="ca125759-a0e7-4469-93e0-e34bba23bd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2842</TotalTime>
  <Words>563</Words>
  <Application>Microsoft Office PowerPoint</Application>
  <PresentationFormat>Widescreen</PresentationFormat>
  <Paragraphs>115</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微软雅黑</vt:lpstr>
      <vt:lpstr>宋体</vt:lpstr>
      <vt:lpstr>Arial</vt:lpstr>
      <vt:lpstr>Calibri</vt:lpstr>
      <vt:lpstr>Century Gothic</vt:lpstr>
      <vt:lpstr>Microsoft Sans Serif</vt:lpstr>
      <vt:lpstr>Wingdings</vt:lpstr>
      <vt:lpstr>Qualcomm Executive External</vt:lpstr>
      <vt:lpstr>5G MC-RTT + AoA Positioning Testing Proposal </vt:lpstr>
      <vt:lpstr>Trial Phases - Recap</vt:lpstr>
      <vt:lpstr>Phase 1 Test</vt:lpstr>
      <vt:lpstr>Phase 1 Test</vt:lpstr>
      <vt:lpstr>Phase 2/3/4 Test</vt:lpstr>
      <vt:lpstr>Reference Signal Configuration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Cell RTT + AoA Positioning Demo Timeline &amp; Milestone</dc:title>
  <dc:creator>Bo Chen (Corp R&amp;D)</dc:creator>
  <cp:lastModifiedBy>Jean-Michel Rousseau</cp:lastModifiedBy>
  <cp:revision>27</cp:revision>
  <dcterms:created xsi:type="dcterms:W3CDTF">2020-12-18T10:40:15Z</dcterms:created>
  <dcterms:modified xsi:type="dcterms:W3CDTF">2022-03-22T03:22:56Z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0x01010095B2E4407BF2CA45B5CA71B98E70B49E</vt:lpwstr>
  </property>
  <property fmtid="{D5CDD505-2E9C-101B-9397-08002B2CF9AE}" pid="3" name="_dlc_DocIdItemGuid">
    <vt:lpwstr>19dcb952-f786-40ad-a062-89b11c3f9116</vt:lpwstr>
  </property>
</Properties>
</file>